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56" r:id="rId2"/>
    <p:sldId id="258" r:id="rId3"/>
    <p:sldId id="265" r:id="rId4"/>
    <p:sldId id="260" r:id="rId5"/>
    <p:sldId id="261" r:id="rId6"/>
    <p:sldId id="262" r:id="rId7"/>
    <p:sldId id="324" r:id="rId8"/>
    <p:sldId id="263" r:id="rId9"/>
    <p:sldId id="325" r:id="rId10"/>
    <p:sldId id="264" r:id="rId11"/>
    <p:sldId id="266" r:id="rId12"/>
    <p:sldId id="267" r:id="rId13"/>
    <p:sldId id="270" r:id="rId14"/>
    <p:sldId id="272" r:id="rId15"/>
    <p:sldId id="274" r:id="rId16"/>
    <p:sldId id="273" r:id="rId17"/>
    <p:sldId id="275" r:id="rId18"/>
    <p:sldId id="276" r:id="rId19"/>
    <p:sldId id="268" r:id="rId20"/>
    <p:sldId id="271" r:id="rId21"/>
    <p:sldId id="277" r:id="rId22"/>
    <p:sldId id="326" r:id="rId23"/>
    <p:sldId id="278" r:id="rId24"/>
    <p:sldId id="281" r:id="rId25"/>
    <p:sldId id="282" r:id="rId26"/>
    <p:sldId id="283" r:id="rId27"/>
    <p:sldId id="327" r:id="rId28"/>
    <p:sldId id="279" r:id="rId29"/>
    <p:sldId id="284" r:id="rId30"/>
    <p:sldId id="285" r:id="rId31"/>
    <p:sldId id="328" r:id="rId32"/>
    <p:sldId id="280" r:id="rId33"/>
    <p:sldId id="349" r:id="rId34"/>
    <p:sldId id="286" r:id="rId35"/>
    <p:sldId id="350" r:id="rId36"/>
    <p:sldId id="287" r:id="rId37"/>
    <p:sldId id="288" r:id="rId38"/>
    <p:sldId id="318" r:id="rId39"/>
    <p:sldId id="319" r:id="rId40"/>
    <p:sldId id="329" r:id="rId41"/>
    <p:sldId id="351" r:id="rId42"/>
    <p:sldId id="339" r:id="rId43"/>
    <p:sldId id="322" r:id="rId44"/>
    <p:sldId id="352" r:id="rId45"/>
    <p:sldId id="340" r:id="rId46"/>
    <p:sldId id="323" r:id="rId47"/>
    <p:sldId id="353" r:id="rId48"/>
    <p:sldId id="341" r:id="rId49"/>
    <p:sldId id="269" r:id="rId50"/>
    <p:sldId id="335" r:id="rId51"/>
    <p:sldId id="289" r:id="rId52"/>
    <p:sldId id="290" r:id="rId53"/>
    <p:sldId id="291" r:id="rId54"/>
    <p:sldId id="357" r:id="rId55"/>
    <p:sldId id="330" r:id="rId56"/>
    <p:sldId id="292" r:id="rId57"/>
    <p:sldId id="293" r:id="rId58"/>
    <p:sldId id="295" r:id="rId59"/>
    <p:sldId id="354" r:id="rId60"/>
    <p:sldId id="306" r:id="rId61"/>
    <p:sldId id="307" r:id="rId62"/>
    <p:sldId id="336" r:id="rId63"/>
    <p:sldId id="342" r:id="rId64"/>
    <p:sldId id="308" r:id="rId65"/>
    <p:sldId id="355" r:id="rId66"/>
    <p:sldId id="304" r:id="rId67"/>
    <p:sldId id="309" r:id="rId68"/>
    <p:sldId id="305" r:id="rId69"/>
    <p:sldId id="356" r:id="rId70"/>
    <p:sldId id="320" r:id="rId71"/>
    <p:sldId id="321" r:id="rId72"/>
    <p:sldId id="337" r:id="rId73"/>
    <p:sldId id="338" r:id="rId74"/>
    <p:sldId id="343" r:id="rId75"/>
    <p:sldId id="333" r:id="rId76"/>
    <p:sldId id="296" r:id="rId77"/>
    <p:sldId id="345" r:id="rId78"/>
    <p:sldId id="311" r:id="rId79"/>
    <p:sldId id="346" r:id="rId80"/>
    <p:sldId id="358" r:id="rId81"/>
    <p:sldId id="303" r:id="rId82"/>
    <p:sldId id="312" r:id="rId83"/>
    <p:sldId id="359" r:id="rId84"/>
    <p:sldId id="316" r:id="rId85"/>
    <p:sldId id="313" r:id="rId86"/>
    <p:sldId id="315" r:id="rId87"/>
    <p:sldId id="314" r:id="rId88"/>
    <p:sldId id="317" r:id="rId89"/>
    <p:sldId id="297" r:id="rId90"/>
    <p:sldId id="332" r:id="rId91"/>
    <p:sldId id="298" r:id="rId92"/>
    <p:sldId id="294" r:id="rId93"/>
    <p:sldId id="344" r:id="rId94"/>
    <p:sldId id="299" r:id="rId95"/>
    <p:sldId id="348" r:id="rId96"/>
    <p:sldId id="300" r:id="rId97"/>
    <p:sldId id="302" r:id="rId98"/>
    <p:sldId id="347" r:id="rId9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1005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566" userDrawn="1">
          <p15:clr>
            <a:srgbClr val="A4A3A4"/>
          </p15:clr>
        </p15:guide>
        <p15:guide id="6" orient="horz" pos="3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howGuides="1">
      <p:cViewPr varScale="1">
        <p:scale>
          <a:sx n="106" d="100"/>
          <a:sy n="106" d="100"/>
        </p:scale>
        <p:origin x="732" y="102"/>
      </p:cViewPr>
      <p:guideLst>
        <p:guide orient="horz" pos="3339"/>
        <p:guide pos="529"/>
        <p:guide pos="1005"/>
        <p:guide orient="horz" pos="2160"/>
        <p:guide pos="4566"/>
        <p:guide orient="horz" pos="35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0:11:5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5655 24575,'1'-4'0,"1"0"0,0 0 0,-1 0 0,1 0 0,1 0 0,-1 1 0,0-1 0,1 1 0,5-6 0,5-8 0,14-23 0,43-50 0,6-7 0,32-32 0,-79 91 0,2 1 0,42-37 0,21-24 0,27-53 0,-70 89 0,16-18 0,-32 39 0,-29 33 0,-1 0 0,2 0 0,-1 1 0,1 0 0,15-12 0,-7 7 0,-1-1 0,0-1 0,0 0 0,16-23 0,15-16 0,-1 5 0,2 3 0,80-62 0,59-26 0,-47 24 0,-45 38 0,72-61 0,-140 112 0,0 0 0,42-23 0,-35 24 0,40-33 0,122-100 0,-107 85 0,42-34 0,95-45 0,-152 100 0,74-38 0,-86 52 0,-45 25 0,0-1 0,-1 0 0,0-1 0,0-1 0,14-12 0,-21 16 0,1 0 0,0 0 0,1 1 0,-1 0 0,17-6 0,25-15 0,-13 0 0,-12 8 0,1 0 0,43-20 0,-53 30 0,-1-1 0,27-20 0,25-15 0,-24 20 0,73-53 0,-88 57 0,-7 3 0,0-1 0,19-21 0,-26 24 0,1 0 0,1 1 0,1 0 0,30-18 0,-13 10 0,41-31 0,19-13 0,50-40 0,-83 64 0,-41 27 0,1 0 0,42-21 0,-43 26 0,-1-1 0,26-20 0,25-14 0,-35 25 0,41-31 0,9-7 0,-69 47 0,0 0 0,23-24 0,28-19 0,158-101 0,-182 124 0,-27 19 0,0 1 0,1 0 0,35-16 0,-34 19 0,1-2 0,-2 0 0,20-15 0,-22 14 0,1 1 0,0 0 0,0 1 0,24-9 0,-24 11 0,-1 0 0,0-1 0,0-1 0,19-14 0,-20 12 0,2 1 0,-1 0 0,29-12 0,54-26 0,-69 32 0,44-17 0,-49 23 0,45-27 0,18-8 0,121-49 0,-25 2 0,-51 26 0,68-36 0,-86 45 0,71-34 0,-57 29 0,77-41 0,-137 65 0,61-40 0,-98 58 0,53-42 0,-71 52 0,0 1 0,1 0 0,0 1 0,0 1 0,21-8 0,-20 9 0,-1 0 0,0-1 0,-1 0 0,1-1 0,-1-1 0,14-12 0,-17 13 0,1 1 0,-1 0 0,1 0 0,0 1 0,13-5 0,15-8 0,-7 0-1365,-20 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0:12:4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2979 24575,'2'-14'0,"0"0"0,2 0 0,-1 1 0,2 0 0,0-1 0,12-22 0,-1 2 0,41-115 0,-48 129 0,-4 9 0,0 0 0,0 0 0,1 0 0,8-10 0,-2 4 0,-1-2 0,13-29 0,10-17 0,8 4 0,2 3 0,3 1 0,66-62 0,-75 77 0,-25 27 0,0 0 0,21-18 0,-22 22 0,-2 0 0,1-1 0,-2 0 0,1-1 0,6-14 0,15-19 0,-13 26 0,1 1 0,1 1 0,1 1 0,0 1 0,2 0 0,30-15 0,-8 3 0,103-55 0,-60 41 0,-71 35 0,-1 1 0,0-2 0,0 0 0,-1-1 0,0-1 0,20-17 0,-18 13 0,1 1 0,0 1 0,38-20 0,-32 19 0,-1-1 0,24-18 0,-2 1 0,14-13 0,-42 31 0,0 0 0,1 1 0,28-14 0,-2 1 0,-26 15 0,1 0 0,28-8 0,-31 12 0,0 0 0,-1-1 0,1-1 0,-2 0 0,15-10 0,-8 4 0,1 1 0,0 0 0,0 2 0,1 1 0,1 1 0,46-12 0,-59 18 0,63-27 0,-56 21 0,1 1 0,36-10 0,148-33 0,-169 42 0,50-18 0,-61 18 0,0 1 0,1 1 0,0 1 0,48-6 0,-38 8 0,0-1 0,52-14 0,16-4 0,4-1 0,-76 16 0,0 1 0,0 2 0,56-4 0,-63 8 0,1-2 0,35-8 0,-10 2 0,-33 5 0,1 0 0,32-14 0,24-6 0,-24 14 0,7-1 0,-1-1 0,0-4 0,54-22 0,-81 27 0,1 2 0,0 1 0,55-8 0,-5 1 0,-10 1 0,57-15 0,-42 7 0,151-20 0,-195 37 0,-13-1 0,50-16 0,0 0 0,-40 13 0,-16 4 0,1 0 0,1 1 0,26 0 0,-28 2 0,1 0 0,25-7 0,-25 4 0,0 1 0,24 0 0,-31 3 0,0 0 0,0 0 0,-1-1 0,1-1 0,-1-1 0,1 0 0,-1-1 0,16-7 0,-18 8 0,0 0 0,0 1 0,0 0 0,0 1 0,1 0 0,-1 1 0,18 1 0,-13-1 0,0 0 0,1-1 0,17-4 0,-6 0 0,60-4 0,-57 7 0,44-8 0,-44 6 0,-1 1 0,1 2 0,64 3 0,36-1 0,-54-13 0,-52 8 0,47-3 0,32 10 0,49-4 0,-85-11 0,-50 9 0,-1 0 0,30-1 0,18 4 0,-34 2 0,0-2 0,-1-1 0,50-10 0,-54 7 0,0 1 0,35 0 0,-34 3 0,0-2 0,31-6 0,-31 4 0,46-3 0,-44 6 0,42-9 0,-44 7 0,1 0 0,41 0 0,-41 4 0,-1-2 0,46-9 0,79-15 0,-128 22 0,0 1 0,49 0 0,-48 3 0,0-1 0,45-8 0,-35 3 0,1 2 0,0 1 0,41 3 0,41-4 0,-49-8 0,-51 8 0,0 0 0,27-1 0,4 5-1365,-28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79F42-DD14-4D5C-8549-9510C86254B5}" type="datetimeFigureOut">
              <a:rPr lang="it-IT" smtClean="0"/>
              <a:t>03/05/2024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FEA3-425D-40C0-A322-B2B7CF532D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A6DA4D2-7989-4D0E-8570-4B4476DE4BD6}"/>
              </a:ext>
            </a:extLst>
          </p:cNvPr>
          <p:cNvSpPr/>
          <p:nvPr userDrawn="1"/>
        </p:nvSpPr>
        <p:spPr>
          <a:xfrm rot="5400000">
            <a:off x="4911276" y="-3474588"/>
            <a:ext cx="2387600" cy="115815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107302-2C79-481F-AB74-E742722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5" y="1122363"/>
            <a:ext cx="115815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FACD9A3-3602-4D8B-960F-167C645131BD}"/>
              </a:ext>
            </a:extLst>
          </p:cNvPr>
          <p:cNvSpPr/>
          <p:nvPr userDrawn="1"/>
        </p:nvSpPr>
        <p:spPr>
          <a:xfrm rot="5400000">
            <a:off x="5577681" y="-1670394"/>
            <a:ext cx="1036638" cy="1158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65732E-72CC-4F10-AC81-16E5AEE9C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325" y="3602038"/>
            <a:ext cx="11572425" cy="10366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6665CE-2769-4150-A59E-26810D56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0DB5D1-F6D9-4B52-A2F1-C27D2D2DC6A2}" type="datetime1">
              <a:rPr lang="it-IT" smtClean="0"/>
              <a:t>03/05/2024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10C94-F7C2-4FE8-950E-908942B7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A38435-0505-4D9C-9AF1-9C7D3E76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46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D6F46-872E-4401-8BF1-980E9828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C7CE828-1F54-4652-B3CB-1AFC4D1EB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634CCE-8575-4424-B7A1-07A21DEB5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538C10-8B0A-47B2-8508-EFE2954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94B2A1-BD08-45F9-8705-42121879733C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34EB06-9330-4385-AF42-7C99A8B0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AD9D20-E2C6-43EB-9D87-61A54FB2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8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86B634-333A-4B3F-BC1A-87456CAD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CDFEEB-81C6-4FE0-8947-2BF1A1D29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758C11-45F3-4843-839E-51E92585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E53862-8ACF-41FA-9D40-5922D854D0B3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E38666-8033-46FD-9322-957B43BF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112152-9BC1-4F23-91DE-37318E66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92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435B060-4205-47FC-9DDC-953878D07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6BC9EB-0722-41C2-B744-AFEA2AF27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BC049A-B079-4A04-911B-FB9416CD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BA5C9-5B22-4351-B1D5-7A42C19F13A7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D6BB2F-978F-402D-B653-C90C9809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58A322-61C8-4146-915D-A6C3A0DC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42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A6DA4D2-7989-4D0E-8570-4B4476DE4BD6}"/>
              </a:ext>
            </a:extLst>
          </p:cNvPr>
          <p:cNvSpPr/>
          <p:nvPr userDrawn="1"/>
        </p:nvSpPr>
        <p:spPr>
          <a:xfrm rot="5400000">
            <a:off x="1458249" y="-880501"/>
            <a:ext cx="3960593" cy="66982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107302-2C79-481F-AB74-E742722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2613981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FACD9A3-3602-4D8B-960F-167C645131BD}"/>
              </a:ext>
            </a:extLst>
          </p:cNvPr>
          <p:cNvSpPr/>
          <p:nvPr userDrawn="1"/>
        </p:nvSpPr>
        <p:spPr>
          <a:xfrm rot="5400000">
            <a:off x="8318119" y="2169523"/>
            <a:ext cx="2321167" cy="5174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65732E-72CC-4F10-AC81-16E5AEE9C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0481" y="3954588"/>
            <a:ext cx="4976446" cy="15435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6665CE-2769-4150-A59E-26810D56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0DB5D1-F6D9-4B52-A2F1-C27D2D2DC6A2}" type="datetime1">
              <a:rPr lang="it-IT" smtClean="0"/>
              <a:t>03/05/2024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10C94-F7C2-4FE8-950E-908942B7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A38435-0505-4D9C-9AF1-9C7D3E76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3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57F950-AC8C-417B-A486-6639CF02C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/>
          <a:lstStyle>
            <a:lvl1pPr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2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>
              <a:defRPr sz="18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3pPr>
            <a:lvl4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4pPr>
            <a:lvl5pPr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2554501-0E3C-49F4-B676-DF106B51E6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0690" y="6262741"/>
            <a:ext cx="11115675" cy="4333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4B0FE6F0-F87F-4EF8-A157-1A3D373CC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913" y="222251"/>
            <a:ext cx="11662913" cy="687298"/>
          </a:xfrm>
        </p:spPr>
        <p:txBody>
          <a:bodyPr/>
          <a:lstStyle>
            <a:lvl1pPr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7623544-6BBC-4DC2-9676-E38B79CE5A81}"/>
              </a:ext>
            </a:extLst>
          </p:cNvPr>
          <p:cNvSpPr/>
          <p:nvPr userDrawn="1"/>
        </p:nvSpPr>
        <p:spPr>
          <a:xfrm>
            <a:off x="11441905" y="6288088"/>
            <a:ext cx="669580" cy="433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BD02F8-2155-40EE-898E-E6C31A5B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905" y="6288088"/>
            <a:ext cx="669580" cy="433387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EAB430A7-3CA7-4B68-A358-CDC4EFF6F2F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D7C0973-3899-4E9B-9B6D-5D58D1144E82}"/>
              </a:ext>
            </a:extLst>
          </p:cNvPr>
          <p:cNvSpPr/>
          <p:nvPr userDrawn="1"/>
        </p:nvSpPr>
        <p:spPr>
          <a:xfrm rot="5400000">
            <a:off x="9198549" y="3868074"/>
            <a:ext cx="5837329" cy="1361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7C4A9E2-7243-4C0F-A047-1F0E81DAC438}"/>
              </a:ext>
            </a:extLst>
          </p:cNvPr>
          <p:cNvSpPr/>
          <p:nvPr userDrawn="1"/>
        </p:nvSpPr>
        <p:spPr>
          <a:xfrm rot="5400000">
            <a:off x="11662440" y="386688"/>
            <a:ext cx="909548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039B454-DCF3-440C-9FFC-8187E9829A47}"/>
              </a:ext>
            </a:extLst>
          </p:cNvPr>
          <p:cNvSpPr/>
          <p:nvPr userDrawn="1"/>
        </p:nvSpPr>
        <p:spPr>
          <a:xfrm rot="5400000">
            <a:off x="-845517" y="853457"/>
            <a:ext cx="1835152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1FCAC7A-F0D7-4D31-8FF3-4399247C717E}"/>
              </a:ext>
            </a:extLst>
          </p:cNvPr>
          <p:cNvSpPr/>
          <p:nvPr userDrawn="1"/>
        </p:nvSpPr>
        <p:spPr>
          <a:xfrm>
            <a:off x="8131175" y="6718567"/>
            <a:ext cx="3921124" cy="136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D9BB412-6D8C-47B7-9215-2C7FC39D20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1175" y="6741319"/>
            <a:ext cx="3917949" cy="116681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FB2C28-DFCA-CC30-E5BF-F6E4D18A4E40}"/>
              </a:ext>
            </a:extLst>
          </p:cNvPr>
          <p:cNvSpPr txBox="1"/>
          <p:nvPr userDrawn="1"/>
        </p:nvSpPr>
        <p:spPr>
          <a:xfrm>
            <a:off x="8131175" y="6675354"/>
            <a:ext cx="391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Guido Borghi - Machine Learning and Data Mining 2022/2023 - DTM</a:t>
            </a:r>
            <a:endParaRPr lang="it-IT" sz="9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330993-1A29-4559-B642-F7560C0F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E8472A-5187-470F-BC7B-E628255E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11F352-2193-432A-8F64-FBE7B268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C1D42D-1B06-4E85-80D3-CF238715D62B}" type="datetime1">
              <a:rPr lang="it-IT" smtClean="0"/>
              <a:t>03/05/2024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8170D1-3322-408E-BBB0-2062B55C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F6336E-7716-482B-A787-A19964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99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DC5501-B2FD-4E55-BD1C-7C72614B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337323-C551-46DF-A31D-F2A709FAF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A40F92-E282-482D-9423-D185018E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A1F9B2-EB30-497E-9A45-D372943E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395687-E687-4890-AE02-6729A1F44E47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0A541-E08B-4528-A688-3EB131A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D0C9EB-8160-4EB2-9007-3C84647A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5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B2DA5-BA74-4C9B-B1CB-C2369D5D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813F6E-DC66-420B-A572-7E0F5565C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89F1C4-0D46-44F6-9441-D2E01DFD1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8EF2AD6-6A44-44C9-8A25-920D2EE46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3BB564-1AFC-43CA-84B2-62160C182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F7579D-467B-4E11-A028-C5EA973C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220CA2-C6D0-4355-BE5E-79C0FFBD80D8}" type="datetime1">
              <a:rPr lang="it-IT" smtClean="0"/>
              <a:t>03/05/2024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11FD0B4-7C5E-4E18-96BE-66D6802F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1E4F6AC-F0B4-4801-B493-37E646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C93010-6C02-4735-8092-36E2D757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557AFA-1129-4F29-834B-A22853EF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2112A4-6EDD-449A-8626-5133ECBE2389}" type="datetime1">
              <a:rPr lang="it-IT" smtClean="0"/>
              <a:t>03/05/2024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A9FDEF-A59B-401B-AAD5-915276F4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D1880D-B92B-4F9C-90F2-280FF008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85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5A9B646-17C5-4A5C-A79C-68A55D52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5EAB64-C0E5-47EA-BC9A-5D861A0E9603}" type="datetime1">
              <a:rPr lang="it-IT" smtClean="0"/>
              <a:t>03/05/2024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34B28C-F696-482A-B2EB-B4A5167C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9FBAB0-293F-47CC-826B-E8CC3BA0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7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606A25-5C6E-48A3-A6B3-1F1BD303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4CD823-F4AB-4B70-A606-CA3A3F2B4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64D76C-9E3F-43D7-BC7A-FEABFF915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5E0C25-BDCF-4E30-AE02-656E8652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5AFEB3-97E8-4211-96F4-0B170A485580}" type="datetime1">
              <a:rPr lang="it-IT" smtClean="0"/>
              <a:t>03/05/2024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BC237E-6A78-45CF-B7EC-44818326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DFBD0C-CA5F-48C6-8F23-8467AD6F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23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3B05E2-1665-4F53-AE02-146FB466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13" y="365126"/>
            <a:ext cx="11662913" cy="687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3DD07E-C596-43DB-9E74-746FBD47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13" y="1224951"/>
            <a:ext cx="11662913" cy="49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876ED7-CB52-4042-B87A-FB5AD19E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1810" y="6356350"/>
            <a:ext cx="854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430A7-3CA7-4B68-A358-CDC4EFF6F2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4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8vSk8R_zTA?feature=oembed" TargetMode="External"/><Relationship Id="rId4" Type="http://schemas.openxmlformats.org/officeDocument/2006/relationships/hyperlink" Target="https://youtu.be/X8vSk8R_zT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mit.edu/6.034/wwwbob/svm-notes-long-08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cikit-learn.org/stable/modules/generated/sklearn.svm.SVC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victorzhou.com/blog/intro-to-random-forest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ub.towardsai.net/bagging-vs-boosting-the-power-of-ensemble-methods-in-machine-learning-6404e33524e6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n.wikipedia.org/wiki/Borda_cou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www.vlfeat.org/overview/ho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pyimagesearch.com/2015/12/07/local-binary-patterns-with-python-opencv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edium.com/@shrutijadon/survey-on-activation-functions-for-deep-learning-9689331ba092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4/introduction-to-softmax-for-neural-network/#:~:text=The%20Softmax%20activation%20function%20calculates,determine%20the%20final%20probability%20value" TargetMode="External"/><Relationship Id="rId2" Type="http://schemas.openxmlformats.org/officeDocument/2006/relationships/hyperlink" Target="https://peterroelants.github.io/posts/cross-entropy-softmax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5" Type="http://schemas.openxmlformats.org/officeDocument/2006/relationships/image" Target="../media/image66.png"/><Relationship Id="rId4" Type="http://schemas.openxmlformats.org/officeDocument/2006/relationships/image" Target="../media/image5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640.png"/><Relationship Id="rId2" Type="http://schemas.openxmlformats.org/officeDocument/2006/relationships/hyperlink" Target="https://towardsdatascience.com/cross-entropy-loss-function-f38c4ec8643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20.png"/><Relationship Id="rId4" Type="http://schemas.openxmlformats.org/officeDocument/2006/relationships/image" Target="../media/image6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medium.com/analytics-vidhya/backpropagation-for-dummies-e069410fa585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difference-between-a-batch-and-an-epoch/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neural_network.MLPClassifier.html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en.wikipedia.org/wiki/Convolu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hyperlink" Target="https://stanford.edu/~shervine/teaching/cs-230/cheatsheet-convolutional-neural-network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hyperlink" Target="https://arxiv.org/abs/1409.1556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hyperlink" Target="https://papers.nips.cc/paper/2012/hash/c399862d3b9d6b76c8436e924a68c45b-Abstract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0.png"/><Relationship Id="rId4" Type="http://schemas.openxmlformats.org/officeDocument/2006/relationships/customXml" Target="../ink/ink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dergpu.com/#chose-best" TargetMode="External"/><Relationship Id="rId2" Type="http://schemas.openxmlformats.org/officeDocument/2006/relationships/hyperlink" Target="https://cloud.google.com/products/calculator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hyperlink" Target="https://calculator.aws/#/addService/EC2" TargetMode="External"/><Relationship Id="rId4" Type="http://schemas.openxmlformats.org/officeDocument/2006/relationships/hyperlink" Target="https://buomsoo-kim.github.io/colab/2020/03/15/Google-newly-launches-colab-pro.md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DB06FB-1F22-4270-A3CB-BD61F1B02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3</a:t>
            </a:r>
            <a:br>
              <a:rPr lang="it-IT"/>
            </a:br>
            <a:r>
              <a:rPr lang="it-IT"/>
              <a:t>Model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7F9F73-7AB5-405B-8928-6BC0957E7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Guido Borghi, PhD</a:t>
            </a:r>
          </a:p>
          <a:p>
            <a:r>
              <a:rPr lang="it-IT" sz="1800"/>
              <a:t>guido.borghi@unibo.it</a:t>
            </a:r>
            <a:endParaRPr lang="it-IT" sz="1800" dirty="0"/>
          </a:p>
        </p:txBody>
      </p:sp>
      <p:pic>
        <p:nvPicPr>
          <p:cNvPr id="1026" name="Picture 2" descr="Logo University of Bologna - for Zaky">
            <a:extLst>
              <a:ext uri="{FF2B5EF4-FFF2-40B4-BE49-F238E27FC236}">
                <a16:creationId xmlns:a16="http://schemas.microsoft.com/office/drawing/2014/main" id="{516FCB5D-009A-44E2-9FE9-24437230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725675"/>
            <a:ext cx="4733359" cy="9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68B0A9-3521-45A4-BDBE-FBCD78EF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69" y="5708140"/>
            <a:ext cx="2852720" cy="100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4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36D3E74-E413-41E4-AA64-40D99D722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303305" cy="5156291"/>
          </a:xfrm>
        </p:spPr>
        <p:txBody>
          <a:bodyPr>
            <a:normAutofit/>
          </a:bodyPr>
          <a:lstStyle/>
          <a:p>
            <a:r>
              <a:rPr lang="en-US" dirty="0"/>
              <a:t>For the Artificial Vision domain, we can identify even more specific problems: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b="1" dirty="0" err="1"/>
              <a:t>Classification</a:t>
            </a:r>
            <a:r>
              <a:rPr lang="it-IT" dirty="0"/>
              <a:t>: (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b="1" dirty="0" err="1"/>
              <a:t>Localization</a:t>
            </a:r>
            <a:r>
              <a:rPr lang="it-IT" dirty="0"/>
              <a:t>: </a:t>
            </a:r>
            <a:r>
              <a:rPr lang="en-US" dirty="0"/>
              <a:t>classification + object position in the image (through a </a:t>
            </a:r>
            <a:r>
              <a:rPr lang="en-US" i="1" dirty="0"/>
              <a:t>bounding box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b="1" dirty="0" err="1"/>
              <a:t>Detection</a:t>
            </a:r>
            <a:r>
              <a:rPr lang="it-IT" dirty="0"/>
              <a:t>: multiple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+ </a:t>
            </a:r>
            <a:r>
              <a:rPr lang="it-IT" dirty="0" err="1"/>
              <a:t>localization</a:t>
            </a:r>
            <a:r>
              <a:rPr lang="it-IT" dirty="0"/>
              <a:t> (</a:t>
            </a:r>
            <a:r>
              <a:rPr lang="it-IT" dirty="0" err="1"/>
              <a:t>through</a:t>
            </a:r>
            <a:r>
              <a:rPr lang="it-IT" dirty="0"/>
              <a:t> more </a:t>
            </a:r>
            <a:r>
              <a:rPr lang="it-IT" i="1" dirty="0" err="1"/>
              <a:t>bounding</a:t>
            </a:r>
            <a:r>
              <a:rPr lang="it-IT" i="1" dirty="0"/>
              <a:t> boxes</a:t>
            </a:r>
            <a:r>
              <a:rPr lang="it-IT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b="1" dirty="0" err="1"/>
              <a:t>Segmentation</a:t>
            </a:r>
            <a:r>
              <a:rPr lang="it-IT" dirty="0"/>
              <a:t>: </a:t>
            </a:r>
            <a:r>
              <a:rPr lang="it-IT" dirty="0" err="1"/>
              <a:t>each</a:t>
            </a:r>
            <a:r>
              <a:rPr lang="it-IT" dirty="0"/>
              <a:t> pixel in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classified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811F4D-3850-485D-AACE-33FFFFE993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73D2D1A-2F65-4FA6-BB19-129B112F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F64D6C-E909-4FA1-8B6C-FD63E1DA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41C8F1D-1459-47D9-9BD1-1D6CF6817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100" name="Picture 4" descr="Object Localization in Overfeat. The task of object localization is to… |  by Hao Gao | Towards Data Science">
            <a:extLst>
              <a:ext uri="{FF2B5EF4-FFF2-40B4-BE49-F238E27FC236}">
                <a16:creationId xmlns:a16="http://schemas.microsoft.com/office/drawing/2014/main" id="{51F5D71D-AFE6-4446-99D6-440C45627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13" y="3120177"/>
            <a:ext cx="6780174" cy="28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2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i multimediali online 6" title="Semantic Segmentation on DR(eye)VE dataset (Modena, Italy)">
            <a:hlinkClick r:id="" action="ppaction://media"/>
            <a:extLst>
              <a:ext uri="{FF2B5EF4-FFF2-40B4-BE49-F238E27FC236}">
                <a16:creationId xmlns:a16="http://schemas.microsoft.com/office/drawing/2014/main" id="{FDE9DD98-8516-1B5C-49AD-4D45455190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1775" y="1020763"/>
            <a:ext cx="9126538" cy="51562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2574A-81BF-DEB7-0C98-8ADBB3C76D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https://youtu.be/X8vSk8R_zTA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F562B67-541B-04FA-9644-75DCFE77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Segmentation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A2145-15E9-4F75-8CD0-98B65724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A5B995-56DF-C06A-FABF-A96E0B88DA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7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BE4014-FAD0-EC80-AE87-64A9AD3B7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201115"/>
          </a:xfrm>
        </p:spPr>
        <p:txBody>
          <a:bodyPr>
            <a:normAutofit fontScale="90000"/>
          </a:bodyPr>
          <a:lstStyle/>
          <a:p>
            <a:r>
              <a:rPr lang="it-IT" dirty="0"/>
              <a:t>3.2</a:t>
            </a:r>
            <a:br>
              <a:rPr lang="it-IT" dirty="0"/>
            </a:br>
            <a:r>
              <a:rPr lang="en-US" dirty="0"/>
              <a:t>Classification through a set of explicitly programmed instructions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B5BB1BA-0230-F683-2977-20AD0A8F5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Pattern </a:t>
            </a:r>
            <a:r>
              <a:rPr lang="it-IT" dirty="0" err="1"/>
              <a:t>Recognition</a:t>
            </a:r>
            <a:endParaRPr lang="it-IT" dirty="0"/>
          </a:p>
          <a:p>
            <a:r>
              <a:rPr lang="it-IT" dirty="0"/>
              <a:t>Expert Systems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4324D3-B932-98B3-70A1-7FE4B27B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84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40EE770-58E0-441A-A883-32A7A142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Pattern </a:t>
            </a:r>
            <a:r>
              <a:rPr lang="it-IT" b="1" dirty="0" err="1"/>
              <a:t>Recognition</a:t>
            </a:r>
            <a:r>
              <a:rPr lang="it-IT" dirty="0"/>
              <a:t>: the </a:t>
            </a:r>
            <a:r>
              <a:rPr lang="en-US" dirty="0"/>
              <a:t>discipline that studies the recognition of patterns (“data samples”) even with pre-programmed algorithms (not able to learn automatically).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No learning phase!</a:t>
            </a:r>
          </a:p>
          <a:p>
            <a:r>
              <a:rPr lang="en-US" dirty="0"/>
              <a:t>The “model” is a set of </a:t>
            </a:r>
            <a:r>
              <a:rPr lang="en-US" b="1" dirty="0"/>
              <a:t>hand-crafted</a:t>
            </a:r>
            <a:r>
              <a:rPr lang="en-US" dirty="0"/>
              <a:t> instructions (</a:t>
            </a:r>
            <a:r>
              <a:rPr lang="en-US" i="1" dirty="0"/>
              <a:t>if-then-else</a:t>
            </a:r>
            <a:r>
              <a:rPr lang="en-US" dirty="0"/>
              <a:t> paradigm)</a:t>
            </a:r>
          </a:p>
          <a:p>
            <a:r>
              <a:rPr lang="en-US" dirty="0"/>
              <a:t>Actually, the term Pattern Recognition is generally used to refer AI algorithms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850868-6A22-485E-844E-DC17954C70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49718F8-FC54-4FD0-88A9-EA041FBD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14CA0F-A55C-49AC-9308-85FFA90C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1D8EBDB-F949-48D2-BD3C-0D5A8EA32C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7DAC52-0135-4F0F-8ACC-D74E3E429BA6}"/>
              </a:ext>
            </a:extLst>
          </p:cNvPr>
          <p:cNvSpPr/>
          <p:nvPr/>
        </p:nvSpPr>
        <p:spPr>
          <a:xfrm>
            <a:off x="1827198" y="25553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AD2DD8-6279-4D8C-84E5-07B100C6D09F}"/>
              </a:ext>
            </a:extLst>
          </p:cNvPr>
          <p:cNvSpPr/>
          <p:nvPr/>
        </p:nvSpPr>
        <p:spPr>
          <a:xfrm>
            <a:off x="4048544" y="25553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PROCESSING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00C104D-7811-4E61-8009-A11F56A88C6C}"/>
              </a:ext>
            </a:extLst>
          </p:cNvPr>
          <p:cNvSpPr/>
          <p:nvPr/>
        </p:nvSpPr>
        <p:spPr>
          <a:xfrm>
            <a:off x="6269890" y="2530876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E6E9526-C3CD-4115-910D-53D93F032A2F}"/>
              </a:ext>
            </a:extLst>
          </p:cNvPr>
          <p:cNvSpPr/>
          <p:nvPr/>
        </p:nvSpPr>
        <p:spPr>
          <a:xfrm>
            <a:off x="8289238" y="2530876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B28A271-D48C-420E-993E-961230B839F0}"/>
              </a:ext>
            </a:extLst>
          </p:cNvPr>
          <p:cNvCxnSpPr/>
          <p:nvPr/>
        </p:nvCxnSpPr>
        <p:spPr>
          <a:xfrm>
            <a:off x="3445565" y="313620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1A84E6B-7B90-4718-AC75-614FCC289938}"/>
              </a:ext>
            </a:extLst>
          </p:cNvPr>
          <p:cNvCxnSpPr/>
          <p:nvPr/>
        </p:nvCxnSpPr>
        <p:spPr>
          <a:xfrm>
            <a:off x="5677965" y="3113508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D93E222-14A8-4E94-97F0-EDB440D0AA18}"/>
              </a:ext>
            </a:extLst>
          </p:cNvPr>
          <p:cNvCxnSpPr/>
          <p:nvPr/>
        </p:nvCxnSpPr>
        <p:spPr>
          <a:xfrm>
            <a:off x="7793092" y="3111776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roce 24">
            <a:extLst>
              <a:ext uri="{FF2B5EF4-FFF2-40B4-BE49-F238E27FC236}">
                <a16:creationId xmlns:a16="http://schemas.microsoft.com/office/drawing/2014/main" id="{19EED41A-AC0B-4B50-9CA2-721CCF1303AE}"/>
              </a:ext>
            </a:extLst>
          </p:cNvPr>
          <p:cNvSpPr/>
          <p:nvPr/>
        </p:nvSpPr>
        <p:spPr>
          <a:xfrm rot="18900000">
            <a:off x="6062811" y="2199210"/>
            <a:ext cx="1876425" cy="1865746"/>
          </a:xfrm>
          <a:prstGeom prst="plus">
            <a:avLst>
              <a:gd name="adj" fmla="val 4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71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E7CF809-B2FF-075F-8BDB-709EA3AF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 similar to the </a:t>
            </a:r>
            <a:r>
              <a:rPr lang="en-US" i="1" dirty="0"/>
              <a:t>Expert Systems </a:t>
            </a:r>
            <a:r>
              <a:rPr lang="en-US" dirty="0"/>
              <a:t>developed in the ‘80s </a:t>
            </a:r>
            <a:r>
              <a:rPr lang="it-IT" dirty="0"/>
              <a:t>(→ AI History)</a:t>
            </a:r>
          </a:p>
          <a:p>
            <a:pPr lvl="1"/>
            <a:r>
              <a:rPr lang="en-US" dirty="0"/>
              <a:t>A first form of Artificial Intelligence.</a:t>
            </a:r>
          </a:p>
          <a:p>
            <a:pPr lvl="1"/>
            <a:r>
              <a:rPr lang="en-US" dirty="0"/>
              <a:t>The ability of a calculator to perform (simple) </a:t>
            </a:r>
            <a:r>
              <a:rPr lang="en-US" b="1" dirty="0"/>
              <a:t>calculations</a:t>
            </a:r>
            <a:r>
              <a:rPr lang="en-US" dirty="0"/>
              <a:t> on </a:t>
            </a:r>
            <a:r>
              <a:rPr lang="en-US" b="1" dirty="0"/>
              <a:t>large amounts of data </a:t>
            </a:r>
            <a:r>
              <a:rPr lang="en-US" dirty="0"/>
              <a:t>is exploited.</a:t>
            </a:r>
          </a:p>
          <a:p>
            <a:endParaRPr lang="it-IT" sz="1300" dirty="0"/>
          </a:p>
          <a:p>
            <a:r>
              <a:rPr lang="en-US" dirty="0"/>
              <a:t>The programmer develops </a:t>
            </a:r>
            <a:r>
              <a:rPr lang="en-US" b="1" dirty="0"/>
              <a:t>a series of instructions </a:t>
            </a:r>
            <a:r>
              <a:rPr lang="en-US" dirty="0"/>
              <a:t>to solve a </a:t>
            </a:r>
            <a:r>
              <a:rPr lang="en-US" b="1" dirty="0"/>
              <a:t>specific </a:t>
            </a:r>
            <a:r>
              <a:rPr lang="en-US" dirty="0"/>
              <a:t>problem:</a:t>
            </a:r>
          </a:p>
          <a:p>
            <a:pPr lvl="1"/>
            <a:r>
              <a:rPr lang="en-US" dirty="0"/>
              <a:t>These instructions are </a:t>
            </a:r>
            <a:r>
              <a:rPr lang="en-US" b="1" dirty="0"/>
              <a:t>typically based on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if-then-else</a:t>
            </a:r>
            <a:r>
              <a:rPr lang="en-US" b="1" dirty="0"/>
              <a:t> statements</a:t>
            </a:r>
          </a:p>
          <a:p>
            <a:pPr lvl="1"/>
            <a:r>
              <a:rPr lang="en-US" b="1" dirty="0"/>
              <a:t>A strong prior knowledge of the problem is required</a:t>
            </a:r>
          </a:p>
          <a:p>
            <a:pPr lvl="2"/>
            <a:r>
              <a:rPr lang="en-US" dirty="0"/>
              <a:t>In our case*: how to understand only from coordinates if the shape is a square, rectangle, triangle or rhombus?</a:t>
            </a:r>
          </a:p>
          <a:p>
            <a:endParaRPr lang="it-IT" sz="1500" dirty="0"/>
          </a:p>
          <a:p>
            <a:r>
              <a:rPr lang="en-US" dirty="0"/>
              <a:t>What are the tasks that can be faced with the </a:t>
            </a:r>
            <a:r>
              <a:rPr lang="en-US" i="1" dirty="0"/>
              <a:t>explicitly programmed instructions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conditions are stable </a:t>
            </a:r>
            <a:r>
              <a:rPr lang="en-US" dirty="0"/>
              <a:t>and known a priori → constrained industrial environments</a:t>
            </a:r>
            <a:endParaRPr lang="it-IT" dirty="0"/>
          </a:p>
          <a:p>
            <a:pPr lvl="1"/>
            <a:r>
              <a:rPr lang="en-US" dirty="0"/>
              <a:t>There are </a:t>
            </a:r>
            <a:r>
              <a:rPr lang="en-US" b="1" dirty="0"/>
              <a:t>mathematical formulas to model the problem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problem must be limited</a:t>
            </a:r>
            <a:r>
              <a:rPr lang="en-US" dirty="0"/>
              <a:t> in dimensionality and “not too complex”</a:t>
            </a:r>
          </a:p>
          <a:p>
            <a:pPr lvl="1"/>
            <a:r>
              <a:rPr lang="en-US" dirty="0"/>
              <a:t>…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69CD-93B9-7D63-1B84-0BE717C597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* With the </a:t>
            </a:r>
            <a:r>
              <a:rPr lang="it-IT" i="1" dirty="0" err="1"/>
              <a:t>Euclid</a:t>
            </a:r>
            <a:r>
              <a:rPr lang="it-IT" i="1" dirty="0"/>
              <a:t> </a:t>
            </a:r>
            <a:r>
              <a:rPr lang="it-IT" dirty="0"/>
              <a:t>dataset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213FDA5-9A8F-6EA9-1CD5-89926163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programmed instructions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4D3066-0B5D-6073-57A3-DEC9DE05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D858916-AFE3-C0F1-E318-FB72284253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50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D3D2F2-2A3C-D55B-157B-4405819237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79376C9-2561-B303-18DF-041293CA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5161BE-46FD-65D7-88ED-645A4AC2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7D8B259-6014-B3F1-6231-CD0DC75A7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3C566B-8FFC-8FEE-6F1C-8242CCCEEE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9" y="1834647"/>
            <a:ext cx="4768132" cy="2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0405E49-1D0B-BC78-2E53-63E0FD73E24D}"/>
              </a:ext>
            </a:extLst>
          </p:cNvPr>
          <p:cNvCxnSpPr>
            <a:cxnSpLocks/>
          </p:cNvCxnSpPr>
          <p:nvPr/>
        </p:nvCxnSpPr>
        <p:spPr>
          <a:xfrm>
            <a:off x="1072987" y="2966028"/>
            <a:ext cx="46050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C97899-98BB-AE9B-B2F2-A51857177F4C}"/>
              </a:ext>
            </a:extLst>
          </p:cNvPr>
          <p:cNvSpPr txBox="1"/>
          <p:nvPr/>
        </p:nvSpPr>
        <p:spPr>
          <a:xfrm>
            <a:off x="683307" y="4360268"/>
            <a:ext cx="5360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observe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anomalies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when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greater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than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given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threshold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can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define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threshold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mean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last 3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peaks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rate of change of the function is too fast.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24FD3F-A544-1987-3B95-4AC75B583855}"/>
              </a:ext>
            </a:extLst>
          </p:cNvPr>
          <p:cNvSpPr txBox="1"/>
          <p:nvPr/>
        </p:nvSpPr>
        <p:spPr>
          <a:xfrm>
            <a:off x="5054650" y="2630751"/>
            <a:ext cx="149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Threshold</a:t>
            </a:r>
            <a:endParaRPr lang="it-IT" i="1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A32C1E-6231-0A43-664A-8D72A74E55D9}"/>
              </a:ext>
            </a:extLst>
          </p:cNvPr>
          <p:cNvSpPr txBox="1"/>
          <p:nvPr/>
        </p:nvSpPr>
        <p:spPr>
          <a:xfrm>
            <a:off x="240691" y="1062264"/>
            <a:ext cx="617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Anomaly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with </a:t>
            </a:r>
          </a:p>
          <a:p>
            <a:pPr algn="ctr"/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explicitly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programmed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instructions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05BE53-6698-A4D6-2FDD-C058F751ED4A}"/>
              </a:ext>
            </a:extLst>
          </p:cNvPr>
          <p:cNvSpPr txBox="1"/>
          <p:nvPr/>
        </p:nvSpPr>
        <p:spPr>
          <a:xfrm>
            <a:off x="6416254" y="1062264"/>
            <a:ext cx="536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Fit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/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Unfit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with </a:t>
            </a:r>
          </a:p>
          <a:p>
            <a:pPr algn="ctr"/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explicitly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programmed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instructions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8196" name="Picture 4" descr="Building Blocks of Decision Tree - DataScienceCentral.com">
            <a:extLst>
              <a:ext uri="{FF2B5EF4-FFF2-40B4-BE49-F238E27FC236}">
                <a16:creationId xmlns:a16="http://schemas.microsoft.com/office/drawing/2014/main" id="{1A8CE355-E418-6580-24D1-479BD49FB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82" y="2214209"/>
            <a:ext cx="3894383" cy="24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5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842BDAE-FF94-C9F9-7322-513B3753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General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PR:</a:t>
            </a:r>
          </a:p>
          <a:p>
            <a:pPr lvl="1"/>
            <a:r>
              <a:rPr lang="en-US" dirty="0"/>
              <a:t>It can achieve a </a:t>
            </a:r>
            <a:r>
              <a:rPr lang="en-US" b="1" dirty="0"/>
              <a:t>high degree </a:t>
            </a:r>
            <a:r>
              <a:rPr lang="en-US" dirty="0"/>
              <a:t>of success:</a:t>
            </a:r>
          </a:p>
          <a:p>
            <a:pPr lvl="2"/>
            <a:r>
              <a:rPr lang="en-US" dirty="0"/>
              <a:t>If </a:t>
            </a:r>
            <a:r>
              <a:rPr lang="en-US" b="1" dirty="0"/>
              <a:t>a priori knowledge </a:t>
            </a:r>
            <a:r>
              <a:rPr lang="en-US" dirty="0"/>
              <a:t>is adequate → In our case, we have geometrics knowledge</a:t>
            </a:r>
          </a:p>
          <a:p>
            <a:pPr lvl="2"/>
            <a:r>
              <a:rPr lang="en-US" b="1" dirty="0"/>
              <a:t>Dimensionality</a:t>
            </a:r>
            <a:r>
              <a:rPr lang="en-US" dirty="0"/>
              <a:t> of the problem is </a:t>
            </a:r>
            <a:r>
              <a:rPr lang="en-US" b="1" dirty="0"/>
              <a:t>limited</a:t>
            </a:r>
            <a:r>
              <a:rPr lang="en-US" dirty="0"/>
              <a:t> → In our case, only few coordinates (6 - 8)</a:t>
            </a:r>
          </a:p>
          <a:p>
            <a:pPr lvl="2"/>
            <a:r>
              <a:rPr lang="en-US" dirty="0"/>
              <a:t>The test domain is </a:t>
            </a:r>
            <a:r>
              <a:rPr lang="en-US" b="1" dirty="0"/>
              <a:t>similar</a:t>
            </a:r>
            <a:r>
              <a:rPr lang="en-US" dirty="0"/>
              <a:t> to what was assumed when defining the instructions</a:t>
            </a:r>
          </a:p>
          <a:p>
            <a:pPr lvl="1"/>
            <a:r>
              <a:rPr lang="en-US" dirty="0"/>
              <a:t>The developed solution will inevitably be (too) </a:t>
            </a:r>
            <a:r>
              <a:rPr lang="en-US" b="1" dirty="0"/>
              <a:t>specific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In our case: what happens if a new </a:t>
            </a:r>
            <a:r>
              <a:rPr lang="en-US" i="1" dirty="0"/>
              <a:t>trapezoid</a:t>
            </a:r>
            <a:r>
              <a:rPr lang="en-US" dirty="0"/>
              <a:t> class is introduced?</a:t>
            </a:r>
          </a:p>
          <a:p>
            <a:r>
              <a:rPr lang="it-IT" b="1" dirty="0"/>
              <a:t>Technical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PR:</a:t>
            </a:r>
          </a:p>
          <a:p>
            <a:pPr lvl="1"/>
            <a:r>
              <a:rPr lang="en-US" b="1" dirty="0"/>
              <a:t>There is not a real learning phase </a:t>
            </a:r>
            <a:r>
              <a:rPr lang="en-US" dirty="0"/>
              <a:t>→ no training data is needed, all data for </a:t>
            </a:r>
            <a:r>
              <a:rPr lang="en-US" dirty="0" err="1"/>
              <a:t>val</a:t>
            </a:r>
            <a:r>
              <a:rPr lang="en-US" dirty="0"/>
              <a:t>/test.</a:t>
            </a:r>
          </a:p>
          <a:p>
            <a:pPr lvl="1"/>
            <a:r>
              <a:rPr lang="en-US" dirty="0"/>
              <a:t>It is possible to understand </a:t>
            </a:r>
            <a:r>
              <a:rPr lang="en-US" b="1" dirty="0"/>
              <a:t>why</a:t>
            </a:r>
            <a:r>
              <a:rPr lang="en-US" dirty="0"/>
              <a:t> </a:t>
            </a:r>
            <a:r>
              <a:rPr lang="en-US" b="1" dirty="0"/>
              <a:t>the developed system fails</a:t>
            </a:r>
            <a:r>
              <a:rPr lang="en-US" dirty="0"/>
              <a:t> in classification.</a:t>
            </a:r>
          </a:p>
          <a:p>
            <a:pPr lvl="1"/>
            <a:r>
              <a:rPr lang="en-US" dirty="0"/>
              <a:t>If the problem becomes complicated, </a:t>
            </a:r>
            <a:r>
              <a:rPr lang="en-US" b="1" dirty="0"/>
              <a:t>the programming time increases.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code risks becoming unmanageable </a:t>
            </a:r>
            <a:r>
              <a:rPr lang="en-US" dirty="0"/>
              <a:t>due to:</a:t>
            </a:r>
          </a:p>
          <a:p>
            <a:pPr lvl="2"/>
            <a:r>
              <a:rPr lang="en-US" dirty="0"/>
              <a:t>High complexity and number of </a:t>
            </a:r>
            <a:r>
              <a:rPr lang="en-US" b="1" dirty="0" err="1"/>
              <a:t>innested</a:t>
            </a:r>
            <a:r>
              <a:rPr lang="en-US" dirty="0"/>
              <a:t> statements</a:t>
            </a:r>
          </a:p>
          <a:p>
            <a:pPr lvl="2"/>
            <a:r>
              <a:rPr lang="it-IT" b="1" dirty="0" err="1"/>
              <a:t>Length</a:t>
            </a:r>
            <a:r>
              <a:rPr lang="it-IT" dirty="0"/>
              <a:t> of the code</a:t>
            </a:r>
          </a:p>
          <a:p>
            <a:pPr lvl="2"/>
            <a:r>
              <a:rPr lang="it-IT" b="1" dirty="0"/>
              <a:t>Too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functions</a:t>
            </a:r>
            <a:endParaRPr lang="it-IT" b="1" dirty="0"/>
          </a:p>
          <a:p>
            <a:pPr lvl="1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3A9792-A597-B431-41C9-A1C84D562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485EFF1-EDAE-8976-E7AD-4FB61B85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programmed instructions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B88170-710B-C93A-176B-AC005554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0D07960-03CB-5EA1-4BF5-CD2A410C25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87F30A8-68D9-B4F8-9091-6A2C0D89C346}"/>
              </a:ext>
            </a:extLst>
          </p:cNvPr>
          <p:cNvGrpSpPr/>
          <p:nvPr/>
        </p:nvGrpSpPr>
        <p:grpSpPr>
          <a:xfrm>
            <a:off x="9645423" y="1360472"/>
            <a:ext cx="2112740" cy="3937658"/>
            <a:chOff x="9645423" y="1360472"/>
            <a:chExt cx="2112740" cy="3937658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A1BAA7B3-D165-75A5-6316-E77070E02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9" y="1360472"/>
              <a:ext cx="1743289" cy="222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266C00-8E97-3A00-45ED-61CAF4E672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4"/>
            <a:stretch/>
          </p:blipFill>
          <p:spPr bwMode="auto">
            <a:xfrm>
              <a:off x="9645423" y="3137982"/>
              <a:ext cx="1743289" cy="216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753F9C0-1869-0872-F6DF-2D007078F99C}"/>
                </a:ext>
              </a:extLst>
            </p:cNvPr>
            <p:cNvSpPr/>
            <p:nvPr/>
          </p:nvSpPr>
          <p:spPr>
            <a:xfrm>
              <a:off x="10950443" y="3019237"/>
              <a:ext cx="807720" cy="6492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55582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9B10AF4-D019-4F85-1229-C237ADFF2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Task: </a:t>
            </a:r>
            <a:r>
              <a:rPr lang="it-IT" b="1" dirty="0"/>
              <a:t>Face </a:t>
            </a:r>
            <a:r>
              <a:rPr lang="it-IT" b="1" dirty="0" err="1"/>
              <a:t>Detection</a:t>
            </a:r>
            <a:r>
              <a:rPr lang="it-IT" b="1" dirty="0"/>
              <a:t> </a:t>
            </a:r>
            <a:r>
              <a:rPr lang="it-IT" dirty="0"/>
              <a:t>→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 face in the image?</a:t>
            </a:r>
          </a:p>
          <a:p>
            <a:pPr lvl="1"/>
            <a:r>
              <a:rPr lang="it-IT" dirty="0"/>
              <a:t>Image → high </a:t>
            </a:r>
            <a:r>
              <a:rPr lang="it-IT" dirty="0" err="1"/>
              <a:t>dimensionality</a:t>
            </a:r>
            <a:r>
              <a:rPr lang="it-IT" dirty="0"/>
              <a:t> (128 x 128 x 3 = ~50k </a:t>
            </a:r>
            <a:r>
              <a:rPr lang="it-IT" dirty="0" err="1"/>
              <a:t>values</a:t>
            </a:r>
            <a:r>
              <a:rPr lang="it-IT" dirty="0"/>
              <a:t>)</a:t>
            </a:r>
          </a:p>
          <a:p>
            <a:pPr lvl="1"/>
            <a:r>
              <a:rPr lang="en-US" dirty="0"/>
              <a:t>It is easy for humans to “define” what a face is, but for a computer?</a:t>
            </a:r>
          </a:p>
          <a:p>
            <a:pPr lvl="2"/>
            <a:r>
              <a:rPr lang="en-US" dirty="0"/>
              <a:t>What is an eye? A nose? A mouth?</a:t>
            </a:r>
          </a:p>
          <a:p>
            <a:pPr lvl="2"/>
            <a:r>
              <a:rPr lang="en-US" dirty="0"/>
              <a:t>Assuming we can define these facial elements, what rules can we write? </a:t>
            </a:r>
          </a:p>
          <a:p>
            <a:pPr marL="914400" lvl="2" indent="0" algn="ctr">
              <a:buNone/>
            </a:pPr>
            <a:endParaRPr lang="en-US" sz="900" i="1" dirty="0"/>
          </a:p>
          <a:p>
            <a:pPr marL="914400" lvl="2" indent="0" algn="ctr">
              <a:buNone/>
            </a:pPr>
            <a:r>
              <a:rPr lang="en-US" sz="2000" i="1" dirty="0"/>
              <a:t>“A face consists in two eyes with under a nose and again under a mouth”</a:t>
            </a:r>
            <a:endParaRPr lang="it-IT" sz="2000" i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1EF128-D05E-5343-6DF5-FB65CB4CEA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ACD8C5-6A86-755A-A0C8-5DEE3175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Limits of </a:t>
            </a:r>
            <a:r>
              <a:rPr lang="it-IT" dirty="0" err="1"/>
              <a:t>programmed</a:t>
            </a:r>
            <a:r>
              <a:rPr lang="it-IT" dirty="0"/>
              <a:t> </a:t>
            </a:r>
            <a:r>
              <a:rPr lang="it-IT" dirty="0" err="1"/>
              <a:t>instructions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461AF2-AF2D-CC33-B9BE-56660409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47D53D0-E873-568D-EAE9-637419183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Geoffrey Hinton: The story of the British 'Godfather of AI' - who's not sat  down since 2005 | Science &amp; Tech News | Sky News">
            <a:extLst>
              <a:ext uri="{FF2B5EF4-FFF2-40B4-BE49-F238E27FC236}">
                <a16:creationId xmlns:a16="http://schemas.microsoft.com/office/drawing/2014/main" id="{392035D1-485A-173B-227B-E1ABB4E8C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r="20782"/>
          <a:stretch/>
        </p:blipFill>
        <p:spPr bwMode="auto">
          <a:xfrm>
            <a:off x="869132" y="3462580"/>
            <a:ext cx="1938811" cy="18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3F5FB4-2EE7-4997-B91B-8B5EE6D1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0" y="3460990"/>
            <a:ext cx="2277500" cy="18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CA951EF-2C5C-791D-2DC2-D71F84235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0"/>
          <a:stretch/>
        </p:blipFill>
        <p:spPr bwMode="auto">
          <a:xfrm>
            <a:off x="6467357" y="3460989"/>
            <a:ext cx="2006972" cy="18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26D6AB9-1CC0-052D-EB4B-8992EECCA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/>
          <a:stretch/>
        </p:blipFill>
        <p:spPr bwMode="auto">
          <a:xfrm>
            <a:off x="9165286" y="3460989"/>
            <a:ext cx="2086168" cy="18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C4DEDC-3724-778B-203D-990A601B9601}"/>
              </a:ext>
            </a:extLst>
          </p:cNvPr>
          <p:cNvSpPr txBox="1"/>
          <p:nvPr/>
        </p:nvSpPr>
        <p:spPr>
          <a:xfrm>
            <a:off x="506994" y="5387993"/>
            <a:ext cx="256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Here maybe we can identify a face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3773E7-BF3B-9544-5F38-E82ADEFE06C4}"/>
              </a:ext>
            </a:extLst>
          </p:cNvPr>
          <p:cNvSpPr txBox="1"/>
          <p:nvPr/>
        </p:nvSpPr>
        <p:spPr>
          <a:xfrm>
            <a:off x="3343206" y="5387992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But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here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7B73EA-1E9E-EB41-2BCC-9E148F9BAC13}"/>
              </a:ext>
            </a:extLst>
          </p:cNvPr>
          <p:cNvSpPr txBox="1"/>
          <p:nvPr/>
        </p:nvSpPr>
        <p:spPr>
          <a:xfrm>
            <a:off x="6453499" y="5387992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here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74AD37-46D0-6854-35CB-E3455892762D}"/>
              </a:ext>
            </a:extLst>
          </p:cNvPr>
          <p:cNvSpPr txBox="1"/>
          <p:nvPr/>
        </p:nvSpPr>
        <p:spPr>
          <a:xfrm>
            <a:off x="9007740" y="5386009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here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7524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5917A5-09AE-726A-4E8F-DF3C6B2C844F}"/>
              </a:ext>
            </a:extLst>
          </p:cNvPr>
          <p:cNvSpPr txBox="1"/>
          <p:nvPr/>
        </p:nvSpPr>
        <p:spPr>
          <a:xfrm>
            <a:off x="240690" y="4425929"/>
            <a:ext cx="11655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 short, solving these problems with instructions is very complex, if not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level of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generalization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proposed solution would be 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very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It is necessary, when needed</a:t>
            </a:r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to address the problems with other paradigms!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machine </a:t>
            </a: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has to learn by itself 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to solve a problem!</a:t>
            </a:r>
            <a:endParaRPr lang="it-IT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7170" name="Picture 2" descr="Safety sign General warning | 200 * 176 mm">
            <a:extLst>
              <a:ext uri="{FF2B5EF4-FFF2-40B4-BE49-F238E27FC236}">
                <a16:creationId xmlns:a16="http://schemas.microsoft.com/office/drawing/2014/main" id="{C432BD4D-F06E-410D-F8C0-08D46AEAD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4"/>
          <a:stretch/>
        </p:blipFill>
        <p:spPr bwMode="auto">
          <a:xfrm>
            <a:off x="10635059" y="4572372"/>
            <a:ext cx="1141636" cy="10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DB1D77-63DC-08CF-0E4F-3FF8EB7678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B21D57E-CF46-F0C2-BD30-0DB6DE1E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Limits of </a:t>
            </a:r>
            <a:r>
              <a:rPr lang="it-IT" dirty="0" err="1"/>
              <a:t>programmed</a:t>
            </a:r>
            <a:r>
              <a:rPr lang="it-IT" dirty="0"/>
              <a:t> </a:t>
            </a:r>
            <a:r>
              <a:rPr lang="it-IT" dirty="0" err="1"/>
              <a:t>instructions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732459-A5C0-7C41-3BD2-66A4B888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B246625-27A3-6FA7-2150-DAA3E48374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Big crowd of people editorial stock photo. Image of large - 125917558">
            <a:extLst>
              <a:ext uri="{FF2B5EF4-FFF2-40B4-BE49-F238E27FC236}">
                <a16:creationId xmlns:a16="http://schemas.microsoft.com/office/drawing/2014/main" id="{58C79F0D-B64B-2839-D166-0F60CD5E4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0" y="1180075"/>
            <a:ext cx="3375497" cy="22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535FAC-3217-B648-A5FE-5846AC4EF4DD}"/>
              </a:ext>
            </a:extLst>
          </p:cNvPr>
          <p:cNvSpPr txBox="1"/>
          <p:nvPr/>
        </p:nvSpPr>
        <p:spPr>
          <a:xfrm>
            <a:off x="1060700" y="3440931"/>
            <a:ext cx="337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here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681587-FA2F-717D-92DF-C63C8A6BCF00}"/>
              </a:ext>
            </a:extLst>
          </p:cNvPr>
          <p:cNvSpPr txBox="1"/>
          <p:nvPr/>
        </p:nvSpPr>
        <p:spPr>
          <a:xfrm>
            <a:off x="5076872" y="3271292"/>
            <a:ext cx="587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Other high-complexity problems: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Classification of traffic light </a:t>
            </a:r>
            <a:r>
              <a:rPr lang="en-US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light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Classification of road signs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2054" name="Picture 6" descr="1: An example of monocular image from the KITTI datatset [38]. | Download  Scientific Diagram">
            <a:extLst>
              <a:ext uri="{FF2B5EF4-FFF2-40B4-BE49-F238E27FC236}">
                <a16:creationId xmlns:a16="http://schemas.microsoft.com/office/drawing/2014/main" id="{9AB8A0AC-9ECF-A8E1-9A22-0D6A9B5F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2" y="1376140"/>
            <a:ext cx="5876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4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E3BD7-1BA5-0136-7572-E9DFA9213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201115"/>
          </a:xfrm>
        </p:spPr>
        <p:txBody>
          <a:bodyPr/>
          <a:lstStyle/>
          <a:p>
            <a:r>
              <a:rPr lang="it-IT" dirty="0"/>
              <a:t>3.3</a:t>
            </a:r>
            <a:br>
              <a:rPr lang="it-IT" dirty="0"/>
            </a:br>
            <a:r>
              <a:rPr lang="it-IT" dirty="0" err="1"/>
              <a:t>Classification</a:t>
            </a:r>
            <a:r>
              <a:rPr lang="it-IT" dirty="0"/>
              <a:t> with Machine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EC227F-1FD6-50D1-4CE2-06036B75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i="1" dirty="0"/>
              <a:t>The machine learns by itself </a:t>
            </a:r>
            <a:br>
              <a:rPr lang="en-US" sz="2000" i="1" dirty="0"/>
            </a:br>
            <a:r>
              <a:rPr lang="en-US" sz="2000" i="1" dirty="0"/>
              <a:t>how to solve a problem</a:t>
            </a:r>
            <a:endParaRPr lang="it-IT" i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FBACCD-7072-4B5D-F636-11F96D6D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786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contenuto 1">
            <a:extLst>
              <a:ext uri="{FF2B5EF4-FFF2-40B4-BE49-F238E27FC236}">
                <a16:creationId xmlns:a16="http://schemas.microsoft.com/office/drawing/2014/main" id="{1A9E639E-3921-4D19-8185-7D916D380F8E}"/>
              </a:ext>
            </a:extLst>
          </p:cNvPr>
          <p:cNvSpPr txBox="1">
            <a:spLocks/>
          </p:cNvSpPr>
          <p:nvPr/>
        </p:nvSpPr>
        <p:spPr>
          <a:xfrm>
            <a:off x="385313" y="1173072"/>
            <a:ext cx="11662913" cy="515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en-US" dirty="0"/>
              <a:t>In these slides we focus on the model, the real “heart” of the AI in our system</a:t>
            </a:r>
          </a:p>
          <a:p>
            <a:r>
              <a:rPr lang="en-US" dirty="0"/>
              <a:t>It is one of the most </a:t>
            </a:r>
            <a:r>
              <a:rPr lang="en-US" b="1" dirty="0"/>
              <a:t>delicate</a:t>
            </a:r>
            <a:r>
              <a:rPr lang="en-US" dirty="0"/>
              <a:t> and </a:t>
            </a:r>
            <a:r>
              <a:rPr lang="en-US" b="1" dirty="0"/>
              <a:t>decisive</a:t>
            </a:r>
            <a:r>
              <a:rPr lang="en-US" dirty="0"/>
              <a:t> elements of the entire process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Here, with the word “model”, we refer to the “mechanism” with which </a:t>
            </a:r>
            <a:r>
              <a:rPr lang="en-US" b="1" dirty="0"/>
              <a:t>input data are transformed in outputs</a:t>
            </a:r>
          </a:p>
          <a:p>
            <a:pPr lvl="1"/>
            <a:r>
              <a:rPr lang="en-US" dirty="0"/>
              <a:t>Usually, this “mechanism” is based on math, geometry, statistics, …</a:t>
            </a:r>
          </a:p>
          <a:p>
            <a:pPr lvl="1"/>
            <a:r>
              <a:rPr lang="en-US" dirty="0"/>
              <a:t>Remember that </a:t>
            </a:r>
            <a:r>
              <a:rPr lang="en-US" b="1" dirty="0"/>
              <a:t>the other steps are also important</a:t>
            </a:r>
            <a:r>
              <a:rPr lang="en-US" dirty="0"/>
              <a:t>: even having the best classifier available, if I use “dirty” (not correctly pre-processed) or insignificant input data, the system will perform poorly.</a:t>
            </a:r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CA9E616-7C40-4CA8-8E8E-545DC956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CFB6B6-E14A-4E9B-A74B-A235BB63F5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2534135-CE30-45E6-BADC-6CAB95E2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Recalling</a:t>
            </a:r>
            <a:r>
              <a:rPr lang="it-IT" dirty="0"/>
              <a:t> the Machine Learning pipeline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B05D999-84ED-43F4-88DE-4DEA59C9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297024-9B0C-484A-93B7-6915EB04E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57BD27-900A-4341-9FBA-EE42479F5A98}"/>
              </a:ext>
            </a:extLst>
          </p:cNvPr>
          <p:cNvSpPr/>
          <p:nvPr/>
        </p:nvSpPr>
        <p:spPr>
          <a:xfrm>
            <a:off x="1789652" y="162147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83560A-26DA-4C50-9E85-F058A6A50362}"/>
              </a:ext>
            </a:extLst>
          </p:cNvPr>
          <p:cNvSpPr/>
          <p:nvPr/>
        </p:nvSpPr>
        <p:spPr>
          <a:xfrm>
            <a:off x="4010998" y="162147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PROCESSING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1E362A-E700-49EC-A9DD-0BC9657A55EC}"/>
              </a:ext>
            </a:extLst>
          </p:cNvPr>
          <p:cNvSpPr/>
          <p:nvPr/>
        </p:nvSpPr>
        <p:spPr>
          <a:xfrm>
            <a:off x="6143392" y="162147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7C59B02-0502-4384-832D-EBF49E8F516D}"/>
              </a:ext>
            </a:extLst>
          </p:cNvPr>
          <p:cNvSpPr/>
          <p:nvPr/>
        </p:nvSpPr>
        <p:spPr>
          <a:xfrm>
            <a:off x="8162740" y="1621478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CE0CD12-A008-48E7-ABD6-29CB76E5BB78}"/>
              </a:ext>
            </a:extLst>
          </p:cNvPr>
          <p:cNvCxnSpPr/>
          <p:nvPr/>
        </p:nvCxnSpPr>
        <p:spPr>
          <a:xfrm>
            <a:off x="3408019" y="2202378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E38408A-4CB3-4993-8AC4-B0DCC4815351}"/>
              </a:ext>
            </a:extLst>
          </p:cNvPr>
          <p:cNvCxnSpPr/>
          <p:nvPr/>
        </p:nvCxnSpPr>
        <p:spPr>
          <a:xfrm>
            <a:off x="5551467" y="2204110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4196DD-BBEA-4BE0-AFFE-087846AF29FC}"/>
              </a:ext>
            </a:extLst>
          </p:cNvPr>
          <p:cNvCxnSpPr/>
          <p:nvPr/>
        </p:nvCxnSpPr>
        <p:spPr>
          <a:xfrm>
            <a:off x="7666594" y="2202378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0B76E530-FF91-A686-1938-8070C6786839}"/>
              </a:ext>
            </a:extLst>
          </p:cNvPr>
          <p:cNvSpPr/>
          <p:nvPr/>
        </p:nvSpPr>
        <p:spPr>
          <a:xfrm>
            <a:off x="5967103" y="1371196"/>
            <a:ext cx="1879462" cy="162962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1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B653378-8CEC-6C63-D39F-4EC9AFBD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8657590" cy="5156291"/>
          </a:xfrm>
        </p:spPr>
        <p:txBody>
          <a:bodyPr>
            <a:noAutofit/>
          </a:bodyPr>
          <a:lstStyle/>
          <a:p>
            <a:r>
              <a:rPr lang="it-IT" b="1" dirty="0"/>
              <a:t>A machine can </a:t>
            </a:r>
            <a:r>
              <a:rPr lang="it-IT" b="1" dirty="0" err="1"/>
              <a:t>learn</a:t>
            </a:r>
            <a:r>
              <a:rPr lang="it-IT" dirty="0"/>
              <a:t>: </a:t>
            </a:r>
          </a:p>
          <a:p>
            <a:pPr marL="457200" lvl="1" indent="0" algn="ctr">
              <a:buNone/>
            </a:pPr>
            <a:r>
              <a:rPr lang="it-IT" sz="2400" b="1" dirty="0"/>
              <a:t>From data! </a:t>
            </a:r>
          </a:p>
          <a:p>
            <a:pPr marL="457200" lvl="1" indent="0" algn="ctr">
              <a:buNone/>
            </a:pPr>
            <a:r>
              <a:rPr lang="it-IT" sz="2400" dirty="0"/>
              <a:t>For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reason</a:t>
            </a:r>
            <a:r>
              <a:rPr lang="it-IT" sz="2400" dirty="0"/>
              <a:t>, data </a:t>
            </a:r>
            <a:r>
              <a:rPr lang="it-IT" sz="2400" dirty="0" err="1"/>
              <a:t>is</a:t>
            </a:r>
            <a:r>
              <a:rPr lang="it-IT" sz="2400" dirty="0"/>
              <a:t> so </a:t>
            </a:r>
            <a:r>
              <a:rPr lang="it-IT" sz="2400" dirty="0" err="1"/>
              <a:t>relevant</a:t>
            </a:r>
            <a:r>
              <a:rPr lang="it-IT" sz="2400" dirty="0"/>
              <a:t> </a:t>
            </a:r>
            <a:r>
              <a:rPr lang="it-IT" sz="2400" dirty="0" err="1"/>
              <a:t>today</a:t>
            </a:r>
            <a:r>
              <a:rPr lang="it-IT" sz="2400" dirty="0"/>
              <a:t>.</a:t>
            </a:r>
            <a:endParaRPr lang="it-IT" dirty="0"/>
          </a:p>
          <a:p>
            <a:pPr lvl="1"/>
            <a:endParaRPr lang="it-IT" sz="900" dirty="0"/>
          </a:p>
          <a:p>
            <a:r>
              <a:rPr lang="it-IT" b="1" dirty="0" err="1"/>
              <a:t>Also</a:t>
            </a:r>
            <a:r>
              <a:rPr lang="it-IT" b="1" dirty="0"/>
              <a:t> </a:t>
            </a:r>
            <a:r>
              <a:rPr lang="it-IT" b="1" dirty="0" err="1"/>
              <a:t>humans</a:t>
            </a:r>
            <a:r>
              <a:rPr lang="it-IT" b="1" dirty="0"/>
              <a:t> can </a:t>
            </a:r>
            <a:r>
              <a:rPr lang="it-IT" b="1" dirty="0" err="1"/>
              <a:t>learn</a:t>
            </a:r>
            <a:r>
              <a:rPr lang="it-IT" b="1" dirty="0"/>
              <a:t> from data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Currently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program</a:t>
            </a:r>
            <a:r>
              <a:rPr lang="it-IT" dirty="0"/>
              <a:t> machines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en-US" i="1" dirty="0"/>
              <a:t>imitate</a:t>
            </a:r>
            <a:r>
              <a:rPr lang="en-US" dirty="0"/>
              <a:t> this way of learning of humas</a:t>
            </a:r>
            <a:endParaRPr lang="it-IT" dirty="0"/>
          </a:p>
          <a:p>
            <a:pPr lvl="1"/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en-US" dirty="0"/>
              <a:t>humans learn in many different (and efficient) ways, </a:t>
            </a:r>
            <a:r>
              <a:rPr lang="en-US" b="1" dirty="0"/>
              <a:t>we only (badly) imitate just one.</a:t>
            </a:r>
            <a:endParaRPr lang="it-IT" b="1" dirty="0"/>
          </a:p>
          <a:p>
            <a:endParaRPr lang="en-US" sz="900" dirty="0"/>
          </a:p>
          <a:p>
            <a:r>
              <a:rPr lang="en-US" dirty="0"/>
              <a:t>“Learning from data” is similar to humans learning to play a musical instrument (humans →  machines)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I must observe </a:t>
            </a:r>
            <a:r>
              <a:rPr lang="en-US" b="1" dirty="0"/>
              <a:t>how </a:t>
            </a:r>
            <a:r>
              <a:rPr lang="en-US" dirty="0"/>
              <a:t>a chord is created → </a:t>
            </a:r>
            <a:r>
              <a:rPr lang="en-US" b="1" dirty="0"/>
              <a:t>annotated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I have to </a:t>
            </a:r>
            <a:r>
              <a:rPr lang="en-US" b="1" dirty="0"/>
              <a:t>repeat</a:t>
            </a:r>
            <a:r>
              <a:rPr lang="en-US" dirty="0"/>
              <a:t> the chord several times → </a:t>
            </a:r>
            <a:r>
              <a:rPr lang="en-US" b="1" dirty="0"/>
              <a:t>iterative</a:t>
            </a:r>
            <a:r>
              <a:rPr lang="en-US" dirty="0"/>
              <a:t> learning process</a:t>
            </a:r>
          </a:p>
          <a:p>
            <a:pPr lvl="1"/>
            <a:r>
              <a:rPr lang="en-US" dirty="0"/>
              <a:t>Someone has to tell me </a:t>
            </a:r>
            <a:r>
              <a:rPr lang="en-US" b="1" dirty="0"/>
              <a:t>if I’m repeating it well </a:t>
            </a:r>
            <a:r>
              <a:rPr lang="en-US" dirty="0"/>
              <a:t>→ </a:t>
            </a:r>
            <a:r>
              <a:rPr lang="en-US" b="1" dirty="0"/>
              <a:t>loss function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71D206-F17A-AEBE-3DED-C4B6850B72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CE4EF4A-8CEA-0A6E-6A6C-C8489AEB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machine learn?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2DF375-D261-5496-9B2E-46673E7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B0E19EB-1121-1B65-D58D-02CB5B33F6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0452C2-FE04-D198-3557-1FA179B93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5"/>
          <a:stretch/>
        </p:blipFill>
        <p:spPr>
          <a:xfrm>
            <a:off x="7977877" y="1375746"/>
            <a:ext cx="3917949" cy="42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EC4D3A-E70E-8530-69A0-A7426D038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practical point of view, these are the required steps</a:t>
            </a:r>
            <a:r>
              <a:rPr lang="it-IT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b="1" dirty="0"/>
              <a:t>get</a:t>
            </a:r>
            <a:r>
              <a:rPr lang="en-US" dirty="0"/>
              <a:t> the </a:t>
            </a:r>
            <a:r>
              <a:rPr lang="en-US" b="1" dirty="0"/>
              <a:t>annotated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(we are in the Supervised Learning setting)</a:t>
            </a:r>
            <a:endParaRPr lang="it-IT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b="1" dirty="0"/>
              <a:t>pre-process data</a:t>
            </a:r>
            <a:r>
              <a:rPr lang="en-US" dirty="0"/>
              <a:t>, making them suitable for the algorithm we want to use</a:t>
            </a:r>
            <a:endParaRPr lang="it-IT" dirty="0"/>
          </a:p>
          <a:p>
            <a:pPr marL="914400" lvl="1" indent="-457200"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b="1" dirty="0" err="1"/>
              <a:t>iteratively</a:t>
            </a:r>
            <a:r>
              <a:rPr lang="it-IT" b="1" dirty="0"/>
              <a:t> </a:t>
            </a:r>
            <a:r>
              <a:rPr lang="it-IT" b="1" dirty="0" err="1"/>
              <a:t>train</a:t>
            </a:r>
            <a:r>
              <a:rPr lang="it-IT" dirty="0"/>
              <a:t> a </a:t>
            </a:r>
            <a:r>
              <a:rPr lang="it-IT" dirty="0" err="1"/>
              <a:t>classifier</a:t>
            </a:r>
            <a:endParaRPr lang="it-IT" b="1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b="1" dirty="0"/>
              <a:t>measure the performance </a:t>
            </a:r>
            <a:r>
              <a:rPr lang="en-US" dirty="0"/>
              <a:t>of the implemented solution</a:t>
            </a:r>
            <a:endParaRPr lang="it-IT" sz="900" dirty="0"/>
          </a:p>
          <a:p>
            <a:endParaRPr lang="en-US" sz="900" dirty="0"/>
          </a:p>
          <a:p>
            <a:r>
              <a:rPr lang="en-US" dirty="0"/>
              <a:t>We are going to use the </a:t>
            </a:r>
            <a:r>
              <a:rPr lang="en-US" i="1" dirty="0"/>
              <a:t>scikit-learn</a:t>
            </a:r>
            <a:r>
              <a:rPr lang="en-US" dirty="0"/>
              <a:t> library, developed for ML</a:t>
            </a:r>
          </a:p>
          <a:p>
            <a:endParaRPr lang="en-US" sz="900" dirty="0"/>
          </a:p>
          <a:p>
            <a:r>
              <a:rPr lang="en-US" dirty="0"/>
              <a:t>Now we just have to introduce (some) </a:t>
            </a:r>
            <a:r>
              <a:rPr lang="en-US" b="1" dirty="0"/>
              <a:t>classifier models</a:t>
            </a:r>
            <a:r>
              <a:rPr lang="en-US" dirty="0"/>
              <a:t>:</a:t>
            </a:r>
            <a:endParaRPr lang="it-IT" dirty="0"/>
          </a:p>
          <a:p>
            <a:pPr lvl="1"/>
            <a:r>
              <a:rPr lang="en-US" dirty="0"/>
              <a:t>We will not study clustering (already seen at </a:t>
            </a:r>
            <a:r>
              <a:rPr lang="en-US" i="1" dirty="0"/>
              <a:t>Data Mining</a:t>
            </a:r>
            <a:r>
              <a:rPr lang="en-US" dirty="0"/>
              <a:t>)</a:t>
            </a:r>
            <a:endParaRPr lang="it-IT" dirty="0"/>
          </a:p>
          <a:p>
            <a:pPr lvl="1"/>
            <a:r>
              <a:rPr lang="en-US" dirty="0"/>
              <a:t>You have already seen some classifiers at </a:t>
            </a:r>
            <a:r>
              <a:rPr lang="en-US" i="1" dirty="0"/>
              <a:t>Data Mining</a:t>
            </a:r>
            <a:endParaRPr lang="it-IT" i="1" dirty="0"/>
          </a:p>
          <a:p>
            <a:endParaRPr lang="it-IT" sz="900" dirty="0"/>
          </a:p>
          <a:p>
            <a:r>
              <a:rPr lang="en-US" dirty="0"/>
              <a:t>We will see how to measure system performance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ABBA17-6D53-E5F3-9219-C490098EB0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036F2FA-8F80-BA9F-F198-41D09660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machine learn?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C5BA373-170C-4DC5-599C-FBDED568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6DE5582-4806-8A52-E530-F435C8360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78C074-09D0-B422-AEDA-B6BA234E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63" y="3025899"/>
            <a:ext cx="3838497" cy="20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6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15C9E-D284-A131-4139-66714705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436690"/>
          </a:xfrm>
        </p:spPr>
        <p:txBody>
          <a:bodyPr>
            <a:normAutofit/>
          </a:bodyPr>
          <a:lstStyle/>
          <a:p>
            <a:r>
              <a:rPr lang="it-IT" dirty="0"/>
              <a:t>3.3.1</a:t>
            </a:r>
            <a:br>
              <a:rPr lang="it-IT" dirty="0"/>
            </a:br>
            <a:r>
              <a:rPr lang="it-IT" dirty="0"/>
              <a:t>Support </a:t>
            </a:r>
            <a:br>
              <a:rPr lang="it-IT" dirty="0"/>
            </a:br>
            <a:r>
              <a:rPr lang="it-IT" dirty="0" err="1"/>
              <a:t>Vector</a:t>
            </a:r>
            <a:r>
              <a:rPr lang="it-IT" dirty="0"/>
              <a:t> Machines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31FEB3-D752-4DEA-0525-0109048FD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SVMs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A39D62-166D-3CB5-B26B-66A0BA7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78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242551A-20F4-39CB-F33D-C3256D0D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supervised</a:t>
            </a:r>
            <a:r>
              <a:rPr lang="en-US" dirty="0"/>
              <a:t> learning method used for </a:t>
            </a:r>
            <a:r>
              <a:rPr lang="en-US" b="1" dirty="0"/>
              <a:t>classification</a:t>
            </a:r>
            <a:r>
              <a:rPr lang="en-US" dirty="0"/>
              <a:t>, regression and outliers' detection.</a:t>
            </a:r>
          </a:p>
          <a:p>
            <a:pPr lvl="1"/>
            <a:r>
              <a:rPr lang="en-US" dirty="0"/>
              <a:t>Effective in </a:t>
            </a:r>
            <a:r>
              <a:rPr lang="en-US" b="1" dirty="0"/>
              <a:t>high dimensional </a:t>
            </a:r>
            <a:r>
              <a:rPr lang="en-US" dirty="0"/>
              <a:t>spaces.</a:t>
            </a:r>
          </a:p>
          <a:p>
            <a:pPr lvl="1"/>
            <a:r>
              <a:rPr lang="en-US" dirty="0"/>
              <a:t>Still effective in cases where number of dimensions is greater than the number of samples.</a:t>
            </a:r>
          </a:p>
          <a:p>
            <a:pPr lvl="1"/>
            <a:endParaRPr lang="en-US" dirty="0"/>
          </a:p>
          <a:p>
            <a:r>
              <a:rPr lang="en-US" b="1" dirty="0"/>
              <a:t>Key ideas </a:t>
            </a:r>
            <a:r>
              <a:rPr lang="en-US" dirty="0"/>
              <a:t>of SVMs (linear case):</a:t>
            </a:r>
          </a:p>
          <a:p>
            <a:pPr lvl="1"/>
            <a:r>
              <a:rPr lang="en-US" dirty="0"/>
              <a:t>Classification → </a:t>
            </a:r>
            <a:r>
              <a:rPr lang="en-US" b="1" dirty="0"/>
              <a:t>linearly</a:t>
            </a:r>
            <a:r>
              <a:rPr lang="en-US" dirty="0"/>
              <a:t> separate patterns</a:t>
            </a:r>
          </a:p>
          <a:p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973DBA-48B0-A127-FF50-EFBE04B073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4E8BD20-C728-F3F7-9A6F-F676BECE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Machines (</a:t>
            </a:r>
            <a:r>
              <a:rPr lang="it-IT" dirty="0" err="1"/>
              <a:t>SVMs</a:t>
            </a:r>
            <a:r>
              <a:rPr lang="it-IT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DD05B8-38C9-921D-A45D-275ED2CF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E9BA6BB-B9EF-52A3-89A6-368C416B13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727ECEB-FBB8-CD1A-310D-0156327E6E6E}"/>
              </a:ext>
            </a:extLst>
          </p:cNvPr>
          <p:cNvGrpSpPr/>
          <p:nvPr/>
        </p:nvGrpSpPr>
        <p:grpSpPr>
          <a:xfrm>
            <a:off x="2721918" y="3326866"/>
            <a:ext cx="4384318" cy="2904888"/>
            <a:chOff x="2721918" y="3326866"/>
            <a:chExt cx="4384318" cy="2904888"/>
          </a:xfrm>
        </p:grpSpPr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5D1265C-5D8E-56FC-7EEE-2D7BEE989177}"/>
                </a:ext>
              </a:extLst>
            </p:cNvPr>
            <p:cNvCxnSpPr/>
            <p:nvPr/>
          </p:nvCxnSpPr>
          <p:spPr>
            <a:xfrm flipV="1">
              <a:off x="3250194" y="3540975"/>
              <a:ext cx="0" cy="250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DC6237D9-B869-CB5F-B4D1-E2D8ACFCC974}"/>
                </a:ext>
              </a:extLst>
            </p:cNvPr>
            <p:cNvCxnSpPr>
              <a:cxnSpLocks/>
            </p:cNvCxnSpPr>
            <p:nvPr/>
          </p:nvCxnSpPr>
          <p:spPr>
            <a:xfrm>
              <a:off x="3049509" y="5866207"/>
              <a:ext cx="3840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E60110C-2BFC-B06D-1C33-60F873AEE066}"/>
                </a:ext>
              </a:extLst>
            </p:cNvPr>
            <p:cNvSpPr txBox="1"/>
            <p:nvPr/>
          </p:nvSpPr>
          <p:spPr>
            <a:xfrm>
              <a:off x="6451054" y="5862422"/>
              <a:ext cx="65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y1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F952CC6-7631-2822-ACDD-D6DDB993ABC1}"/>
                </a:ext>
              </a:extLst>
            </p:cNvPr>
            <p:cNvSpPr txBox="1"/>
            <p:nvPr/>
          </p:nvSpPr>
          <p:spPr>
            <a:xfrm>
              <a:off x="2721918" y="3540975"/>
              <a:ext cx="65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y2</a:t>
              </a: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9F20B1D0-CF6B-2884-8656-5F93F405A9AF}"/>
                </a:ext>
              </a:extLst>
            </p:cNvPr>
            <p:cNvSpPr/>
            <p:nvPr/>
          </p:nvSpPr>
          <p:spPr>
            <a:xfrm>
              <a:off x="3742257" y="40751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4A969BB-0C42-61C8-A6CA-747F55169272}"/>
                </a:ext>
              </a:extLst>
            </p:cNvPr>
            <p:cNvSpPr/>
            <p:nvPr/>
          </p:nvSpPr>
          <p:spPr>
            <a:xfrm>
              <a:off x="4234319" y="418377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9A864F3F-1647-182C-116F-6615B3E563AE}"/>
                </a:ext>
              </a:extLst>
            </p:cNvPr>
            <p:cNvSpPr/>
            <p:nvPr/>
          </p:nvSpPr>
          <p:spPr>
            <a:xfrm>
              <a:off x="3633618" y="4554655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50BF2839-CDC9-2A33-CE0A-DCD62292CF94}"/>
                </a:ext>
              </a:extLst>
            </p:cNvPr>
            <p:cNvSpPr/>
            <p:nvPr/>
          </p:nvSpPr>
          <p:spPr>
            <a:xfrm>
              <a:off x="4199457" y="45323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D17AAE4F-BF45-5880-C505-0B6828E5DF72}"/>
                </a:ext>
              </a:extLst>
            </p:cNvPr>
            <p:cNvSpPr/>
            <p:nvPr/>
          </p:nvSpPr>
          <p:spPr>
            <a:xfrm>
              <a:off x="4656657" y="4014776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3DC8F2C-C3CB-55BA-BBCF-3F4A6438BE2C}"/>
                </a:ext>
              </a:extLst>
            </p:cNvPr>
            <p:cNvSpPr/>
            <p:nvPr/>
          </p:nvSpPr>
          <p:spPr>
            <a:xfrm>
              <a:off x="4080518" y="5068750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57E0A1AF-64B7-2FC0-0C36-A64A57E63C94}"/>
                </a:ext>
              </a:extLst>
            </p:cNvPr>
            <p:cNvSpPr/>
            <p:nvPr/>
          </p:nvSpPr>
          <p:spPr>
            <a:xfrm>
              <a:off x="4497907" y="4351273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C3D4BA1-2AAD-534E-163B-D9CEA4FD91D6}"/>
                </a:ext>
              </a:extLst>
            </p:cNvPr>
            <p:cNvSpPr/>
            <p:nvPr/>
          </p:nvSpPr>
          <p:spPr>
            <a:xfrm>
              <a:off x="4601741" y="46847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AAC91586-0DAD-4CE5-3D31-8C3C2440669F}"/>
                </a:ext>
              </a:extLst>
            </p:cNvPr>
            <p:cNvSpPr/>
            <p:nvPr/>
          </p:nvSpPr>
          <p:spPr>
            <a:xfrm>
              <a:off x="4433655" y="500010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A1FA8C98-A86B-562C-E902-1FE687BDA036}"/>
                </a:ext>
              </a:extLst>
            </p:cNvPr>
            <p:cNvSpPr/>
            <p:nvPr/>
          </p:nvSpPr>
          <p:spPr>
            <a:xfrm>
              <a:off x="3975306" y="46847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CBF2412-2F62-E791-2539-416ABFC98952}"/>
                </a:ext>
              </a:extLst>
            </p:cNvPr>
            <p:cNvSpPr/>
            <p:nvPr/>
          </p:nvSpPr>
          <p:spPr>
            <a:xfrm>
              <a:off x="3975306" y="434975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F8BDBE6-BA5D-1A2C-00ED-74360A2C8A82}"/>
                </a:ext>
              </a:extLst>
            </p:cNvPr>
            <p:cNvSpPr/>
            <p:nvPr/>
          </p:nvSpPr>
          <p:spPr>
            <a:xfrm>
              <a:off x="4915278" y="434975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D7EAEC38-0F84-A1E6-377E-2A55BEAB3156}"/>
                </a:ext>
              </a:extLst>
            </p:cNvPr>
            <p:cNvSpPr/>
            <p:nvPr/>
          </p:nvSpPr>
          <p:spPr>
            <a:xfrm>
              <a:off x="3566869" y="502498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1D9E1EA0-49BB-AD16-6871-E76ACC16EA49}"/>
                </a:ext>
              </a:extLst>
            </p:cNvPr>
            <p:cNvSpPr/>
            <p:nvPr/>
          </p:nvSpPr>
          <p:spPr>
            <a:xfrm>
              <a:off x="3871648" y="355681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5A3AEDE-0685-6EB1-5A25-828C64F177D2}"/>
                </a:ext>
              </a:extLst>
            </p:cNvPr>
            <p:cNvSpPr/>
            <p:nvPr/>
          </p:nvSpPr>
          <p:spPr>
            <a:xfrm>
              <a:off x="3322780" y="479337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E52A0407-A466-BA11-3819-C12901F67599}"/>
                </a:ext>
              </a:extLst>
            </p:cNvPr>
            <p:cNvSpPr/>
            <p:nvPr/>
          </p:nvSpPr>
          <p:spPr>
            <a:xfrm>
              <a:off x="3633618" y="546747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A860D60-B7F9-B966-3B58-4560F0D500F3}"/>
                </a:ext>
              </a:extLst>
            </p:cNvPr>
            <p:cNvGrpSpPr/>
            <p:nvPr/>
          </p:nvGrpSpPr>
          <p:grpSpPr>
            <a:xfrm rot="8623040">
              <a:off x="5291529" y="3945247"/>
              <a:ext cx="1701137" cy="2019299"/>
              <a:chOff x="5647824" y="3428999"/>
              <a:chExt cx="1701137" cy="2019299"/>
            </a:xfrm>
            <a:solidFill>
              <a:srgbClr val="0070C0"/>
            </a:solidFill>
          </p:grpSpPr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AF0702F8-DFE3-C920-2312-4B40203A4915}"/>
                  </a:ext>
                </a:extLst>
              </p:cNvPr>
              <p:cNvSpPr/>
              <p:nvPr/>
            </p:nvSpPr>
            <p:spPr>
              <a:xfrm>
                <a:off x="6067301" y="39473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8D7A8654-2399-D1D9-98E2-D717ADA3E1AF}"/>
                  </a:ext>
                </a:extLst>
              </p:cNvPr>
              <p:cNvSpPr/>
              <p:nvPr/>
            </p:nvSpPr>
            <p:spPr>
              <a:xfrm>
                <a:off x="6559363" y="4055951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2A411BCA-64E4-F348-AA71-CE7AC73F2CF2}"/>
                  </a:ext>
                </a:extLst>
              </p:cNvPr>
              <p:cNvSpPr/>
              <p:nvPr/>
            </p:nvSpPr>
            <p:spPr>
              <a:xfrm>
                <a:off x="5958662" y="4426835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E65926D9-1ACE-0D75-45CD-867E9D53F753}"/>
                  </a:ext>
                </a:extLst>
              </p:cNvPr>
              <p:cNvSpPr/>
              <p:nvPr/>
            </p:nvSpPr>
            <p:spPr>
              <a:xfrm>
                <a:off x="6524501" y="44045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C9713649-9E1D-1CCD-B4CD-8E9FE4D8FDDF}"/>
                  </a:ext>
                </a:extLst>
              </p:cNvPr>
              <p:cNvSpPr/>
              <p:nvPr/>
            </p:nvSpPr>
            <p:spPr>
              <a:xfrm>
                <a:off x="6981701" y="3886956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7599CCFD-1BD1-2477-670E-C3B2CB04BAD2}"/>
                  </a:ext>
                </a:extLst>
              </p:cNvPr>
              <p:cNvSpPr/>
              <p:nvPr/>
            </p:nvSpPr>
            <p:spPr>
              <a:xfrm>
                <a:off x="6405562" y="4940930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Ovale 35">
                <a:extLst>
                  <a:ext uri="{FF2B5EF4-FFF2-40B4-BE49-F238E27FC236}">
                    <a16:creationId xmlns:a16="http://schemas.microsoft.com/office/drawing/2014/main" id="{C15AA2E1-ABD1-1DDF-F879-F58EC13761B9}"/>
                  </a:ext>
                </a:extLst>
              </p:cNvPr>
              <p:cNvSpPr/>
              <p:nvPr/>
            </p:nvSpPr>
            <p:spPr>
              <a:xfrm>
                <a:off x="6822951" y="4223453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2ED11DC1-E939-0510-7E45-AAE0A8CDD0E1}"/>
                  </a:ext>
                </a:extLst>
              </p:cNvPr>
              <p:cNvSpPr/>
              <p:nvPr/>
            </p:nvSpPr>
            <p:spPr>
              <a:xfrm>
                <a:off x="6926785" y="45569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E23CC16E-97E4-ADCF-C275-8A07A6E3D60B}"/>
                  </a:ext>
                </a:extLst>
              </p:cNvPr>
              <p:cNvSpPr/>
              <p:nvPr/>
            </p:nvSpPr>
            <p:spPr>
              <a:xfrm>
                <a:off x="6795506" y="500216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DED3C451-A785-674B-111A-A1A45B59E0A4}"/>
                  </a:ext>
                </a:extLst>
              </p:cNvPr>
              <p:cNvSpPr/>
              <p:nvPr/>
            </p:nvSpPr>
            <p:spPr>
              <a:xfrm>
                <a:off x="6300350" y="45569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0876F81B-2FA6-4682-DAF8-0C51CE8A37E8}"/>
                  </a:ext>
                </a:extLst>
              </p:cNvPr>
              <p:cNvSpPr/>
              <p:nvPr/>
            </p:nvSpPr>
            <p:spPr>
              <a:xfrm>
                <a:off x="6300350" y="422193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7E09B1CF-CD2A-B59C-D148-E91CA14EEFAB}"/>
                  </a:ext>
                </a:extLst>
              </p:cNvPr>
              <p:cNvSpPr/>
              <p:nvPr/>
            </p:nvSpPr>
            <p:spPr>
              <a:xfrm>
                <a:off x="7240322" y="422193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2D6F857A-DC01-D534-8789-649985C40B79}"/>
                  </a:ext>
                </a:extLst>
              </p:cNvPr>
              <p:cNvSpPr/>
              <p:nvPr/>
            </p:nvSpPr>
            <p:spPr>
              <a:xfrm>
                <a:off x="5891913" y="489716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33C29008-B732-A677-F164-E7CE7298511B}"/>
                  </a:ext>
                </a:extLst>
              </p:cNvPr>
              <p:cNvSpPr/>
              <p:nvPr/>
            </p:nvSpPr>
            <p:spPr>
              <a:xfrm>
                <a:off x="6196692" y="342899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A035B02D-D6DF-E30F-FC7A-3D16DA4F7236}"/>
                  </a:ext>
                </a:extLst>
              </p:cNvPr>
              <p:cNvSpPr/>
              <p:nvPr/>
            </p:nvSpPr>
            <p:spPr>
              <a:xfrm>
                <a:off x="5647824" y="4665551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962044F9-C2E1-D4FD-79BD-53F3DE86F56C}"/>
                  </a:ext>
                </a:extLst>
              </p:cNvPr>
              <p:cNvSpPr/>
              <p:nvPr/>
            </p:nvSpPr>
            <p:spPr>
              <a:xfrm>
                <a:off x="5958662" y="533965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5ED161E4-DB7F-C53B-D5F0-F38E0EFB6BE5}"/>
                </a:ext>
              </a:extLst>
            </p:cNvPr>
            <p:cNvCxnSpPr/>
            <p:nvPr/>
          </p:nvCxnSpPr>
          <p:spPr>
            <a:xfrm flipH="1">
              <a:off x="5023917" y="3400554"/>
              <a:ext cx="551001" cy="270399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B4D30F11-8CA3-BD8E-C445-17E1D28F9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5508" y="3540975"/>
              <a:ext cx="2222422" cy="266697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CCC5ADF2-7278-68F0-0467-C454F3D8B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552" y="3326866"/>
              <a:ext cx="1381124" cy="27202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4C855DA-A1A4-2C86-EEF1-35533E528799}"/>
              </a:ext>
            </a:extLst>
          </p:cNvPr>
          <p:cNvSpPr txBox="1"/>
          <p:nvPr/>
        </p:nvSpPr>
        <p:spPr>
          <a:xfrm>
            <a:off x="7414788" y="2591787"/>
            <a:ext cx="277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Hyperplanes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are a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decision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surface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5" name="Figura a mano libera: forma 54">
            <a:extLst>
              <a:ext uri="{FF2B5EF4-FFF2-40B4-BE49-F238E27FC236}">
                <a16:creationId xmlns:a16="http://schemas.microsoft.com/office/drawing/2014/main" id="{3CB5A46F-0767-94F1-569B-7B8BBBBA08E0}"/>
              </a:ext>
            </a:extLst>
          </p:cNvPr>
          <p:cNvSpPr/>
          <p:nvPr/>
        </p:nvSpPr>
        <p:spPr>
          <a:xfrm>
            <a:off x="5920966" y="2741317"/>
            <a:ext cx="1666498" cy="46361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igura a mano libera: forma 55">
            <a:extLst>
              <a:ext uri="{FF2B5EF4-FFF2-40B4-BE49-F238E27FC236}">
                <a16:creationId xmlns:a16="http://schemas.microsoft.com/office/drawing/2014/main" id="{E800D4DC-EEBD-7F30-182F-BBF779FED049}"/>
              </a:ext>
            </a:extLst>
          </p:cNvPr>
          <p:cNvSpPr/>
          <p:nvPr/>
        </p:nvSpPr>
        <p:spPr>
          <a:xfrm rot="9704779" flipV="1">
            <a:off x="2249818" y="4266101"/>
            <a:ext cx="1289372" cy="295747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50C6203-0DAA-B07C-E67A-AEFA11C3963E}"/>
              </a:ext>
            </a:extLst>
          </p:cNvPr>
          <p:cNvSpPr txBox="1"/>
          <p:nvPr/>
        </p:nvSpPr>
        <p:spPr>
          <a:xfrm>
            <a:off x="1280824" y="4538083"/>
            <a:ext cx="16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Pattern class A</a:t>
            </a:r>
          </a:p>
        </p:txBody>
      </p:sp>
      <p:sp>
        <p:nvSpPr>
          <p:cNvPr id="58" name="Figura a mano libera: forma 57">
            <a:extLst>
              <a:ext uri="{FF2B5EF4-FFF2-40B4-BE49-F238E27FC236}">
                <a16:creationId xmlns:a16="http://schemas.microsoft.com/office/drawing/2014/main" id="{65A3B984-FD50-4415-E301-25FF7CDEEB2C}"/>
              </a:ext>
            </a:extLst>
          </p:cNvPr>
          <p:cNvSpPr/>
          <p:nvPr/>
        </p:nvSpPr>
        <p:spPr>
          <a:xfrm rot="14285410" flipH="1" flipV="1">
            <a:off x="6866862" y="4746460"/>
            <a:ext cx="1137019" cy="732455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A0241D6-DDE8-946C-9796-C9DECAA1DFA8}"/>
              </a:ext>
            </a:extLst>
          </p:cNvPr>
          <p:cNvSpPr txBox="1"/>
          <p:nvPr/>
        </p:nvSpPr>
        <p:spPr>
          <a:xfrm>
            <a:off x="7487347" y="5391452"/>
            <a:ext cx="16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Pattern class B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B3C3F50-F421-3A71-7655-BDA014E20381}"/>
              </a:ext>
            </a:extLst>
          </p:cNvPr>
          <p:cNvSpPr txBox="1"/>
          <p:nvPr/>
        </p:nvSpPr>
        <p:spPr>
          <a:xfrm>
            <a:off x="7896862" y="3480977"/>
            <a:ext cx="3734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Which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separating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hyperplane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 general, lots of possible solutions for </a:t>
            </a:r>
            <a:r>
              <a:rPr lang="en-US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a,b,c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(an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infinite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number!)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SVM finds an optimal solution!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FD4CC-9297-1193-2690-8D40509717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mathematical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https://web.mit.edu/6.034/wwwbob/svm-notes-long-08.pdf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F81602-314F-B6F0-4387-6EA3CAE1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Machines (</a:t>
            </a:r>
            <a:r>
              <a:rPr lang="it-IT" dirty="0" err="1"/>
              <a:t>SVMs</a:t>
            </a:r>
            <a:r>
              <a:rPr lang="it-IT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D4C141-38D5-C1EC-44C4-59C675F7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23C9CE9-A6BE-5870-3019-D60C73217B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50933B4-87A6-88BA-5EF8-19FA2E3EAC60}"/>
              </a:ext>
            </a:extLst>
          </p:cNvPr>
          <p:cNvGrpSpPr/>
          <p:nvPr/>
        </p:nvGrpSpPr>
        <p:grpSpPr>
          <a:xfrm>
            <a:off x="487610" y="1066499"/>
            <a:ext cx="4384318" cy="2904888"/>
            <a:chOff x="2721918" y="3326866"/>
            <a:chExt cx="4384318" cy="2904888"/>
          </a:xfrm>
        </p:grpSpPr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0D942E6-9A10-1172-0F84-65EDBA73383D}"/>
                </a:ext>
              </a:extLst>
            </p:cNvPr>
            <p:cNvCxnSpPr/>
            <p:nvPr/>
          </p:nvCxnSpPr>
          <p:spPr>
            <a:xfrm flipV="1">
              <a:off x="3250194" y="3540975"/>
              <a:ext cx="0" cy="250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9727AF83-29D1-D056-179B-89297A863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9509" y="5866207"/>
              <a:ext cx="3840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3E78D31-BDC2-C211-B4A6-B84AE6F85C55}"/>
                </a:ext>
              </a:extLst>
            </p:cNvPr>
            <p:cNvSpPr txBox="1"/>
            <p:nvPr/>
          </p:nvSpPr>
          <p:spPr>
            <a:xfrm>
              <a:off x="6451054" y="5862422"/>
              <a:ext cx="65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y1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C89B04F-C0F0-9B33-0B15-A0BE9440C577}"/>
                </a:ext>
              </a:extLst>
            </p:cNvPr>
            <p:cNvSpPr txBox="1"/>
            <p:nvPr/>
          </p:nvSpPr>
          <p:spPr>
            <a:xfrm>
              <a:off x="2721918" y="3540975"/>
              <a:ext cx="65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y2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19674454-BB4F-4663-15A6-F05EF6B7C1F3}"/>
                </a:ext>
              </a:extLst>
            </p:cNvPr>
            <p:cNvSpPr/>
            <p:nvPr/>
          </p:nvSpPr>
          <p:spPr>
            <a:xfrm>
              <a:off x="3742257" y="40751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C73D3555-B250-F07A-534B-2D154FA0B531}"/>
                </a:ext>
              </a:extLst>
            </p:cNvPr>
            <p:cNvSpPr/>
            <p:nvPr/>
          </p:nvSpPr>
          <p:spPr>
            <a:xfrm>
              <a:off x="4234319" y="418377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61962C0F-4DD6-C2A7-1F92-916DD9F928F0}"/>
                </a:ext>
              </a:extLst>
            </p:cNvPr>
            <p:cNvSpPr/>
            <p:nvPr/>
          </p:nvSpPr>
          <p:spPr>
            <a:xfrm>
              <a:off x="3633618" y="4554655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B968310-96EB-917E-B60D-4AF1110D00C7}"/>
                </a:ext>
              </a:extLst>
            </p:cNvPr>
            <p:cNvSpPr/>
            <p:nvPr/>
          </p:nvSpPr>
          <p:spPr>
            <a:xfrm>
              <a:off x="4199457" y="45323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6B1C96D-EE14-65C2-24D1-7F6D665F3F07}"/>
                </a:ext>
              </a:extLst>
            </p:cNvPr>
            <p:cNvSpPr/>
            <p:nvPr/>
          </p:nvSpPr>
          <p:spPr>
            <a:xfrm>
              <a:off x="4656657" y="4014776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78861ABF-4A72-BE25-93C4-B32BDEDCA9FB}"/>
                </a:ext>
              </a:extLst>
            </p:cNvPr>
            <p:cNvSpPr/>
            <p:nvPr/>
          </p:nvSpPr>
          <p:spPr>
            <a:xfrm>
              <a:off x="4080518" y="5068750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39918F53-35E6-3767-574E-2D144D639B10}"/>
                </a:ext>
              </a:extLst>
            </p:cNvPr>
            <p:cNvSpPr/>
            <p:nvPr/>
          </p:nvSpPr>
          <p:spPr>
            <a:xfrm>
              <a:off x="4497907" y="4351273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5848D5DA-EBFC-14A2-49DF-E07E0502B95D}"/>
                </a:ext>
              </a:extLst>
            </p:cNvPr>
            <p:cNvSpPr/>
            <p:nvPr/>
          </p:nvSpPr>
          <p:spPr>
            <a:xfrm>
              <a:off x="4601741" y="46847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1FAE695-DAA3-4327-EF04-73EB03420A2B}"/>
                </a:ext>
              </a:extLst>
            </p:cNvPr>
            <p:cNvSpPr/>
            <p:nvPr/>
          </p:nvSpPr>
          <p:spPr>
            <a:xfrm>
              <a:off x="4433655" y="500010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81489C34-16CC-7606-734D-3751EE28C3F0}"/>
                </a:ext>
              </a:extLst>
            </p:cNvPr>
            <p:cNvSpPr/>
            <p:nvPr/>
          </p:nvSpPr>
          <p:spPr>
            <a:xfrm>
              <a:off x="3975306" y="4684732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AA892B32-6408-D80F-5E7D-EF592992E970}"/>
                </a:ext>
              </a:extLst>
            </p:cNvPr>
            <p:cNvSpPr/>
            <p:nvPr/>
          </p:nvSpPr>
          <p:spPr>
            <a:xfrm>
              <a:off x="3975306" y="434975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753567AE-D873-0037-E0A4-2BE2DCC4CDBC}"/>
                </a:ext>
              </a:extLst>
            </p:cNvPr>
            <p:cNvSpPr/>
            <p:nvPr/>
          </p:nvSpPr>
          <p:spPr>
            <a:xfrm>
              <a:off x="4915278" y="434975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AE79D72F-FA7E-1CDA-8E47-9F24C21CDD1A}"/>
                </a:ext>
              </a:extLst>
            </p:cNvPr>
            <p:cNvSpPr/>
            <p:nvPr/>
          </p:nvSpPr>
          <p:spPr>
            <a:xfrm>
              <a:off x="3566869" y="502498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B646C7A5-37B5-AC01-41B1-66B26FBD98EA}"/>
                </a:ext>
              </a:extLst>
            </p:cNvPr>
            <p:cNvSpPr/>
            <p:nvPr/>
          </p:nvSpPr>
          <p:spPr>
            <a:xfrm>
              <a:off x="3871648" y="355681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0B7F0414-4BC1-E3E7-0032-241731D9DDFA}"/>
                </a:ext>
              </a:extLst>
            </p:cNvPr>
            <p:cNvSpPr/>
            <p:nvPr/>
          </p:nvSpPr>
          <p:spPr>
            <a:xfrm>
              <a:off x="3322780" y="4793371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A056A739-5945-29B0-67E9-9E7125F05C5E}"/>
                </a:ext>
              </a:extLst>
            </p:cNvPr>
            <p:cNvSpPr/>
            <p:nvPr/>
          </p:nvSpPr>
          <p:spPr>
            <a:xfrm>
              <a:off x="3633618" y="5467479"/>
              <a:ext cx="108639" cy="1086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0C3E8360-1EBC-F6EF-CAA5-67AB7D0B5664}"/>
                </a:ext>
              </a:extLst>
            </p:cNvPr>
            <p:cNvGrpSpPr/>
            <p:nvPr/>
          </p:nvGrpSpPr>
          <p:grpSpPr>
            <a:xfrm rot="8623040">
              <a:off x="5291529" y="3945247"/>
              <a:ext cx="1701137" cy="2019299"/>
              <a:chOff x="5647824" y="3428999"/>
              <a:chExt cx="1701137" cy="2019299"/>
            </a:xfrm>
            <a:solidFill>
              <a:srgbClr val="0070C0"/>
            </a:solidFill>
          </p:grpSpPr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82B1DF39-8D3A-5551-0E4F-3D001309A9B1}"/>
                  </a:ext>
                </a:extLst>
              </p:cNvPr>
              <p:cNvSpPr/>
              <p:nvPr/>
            </p:nvSpPr>
            <p:spPr>
              <a:xfrm>
                <a:off x="6067301" y="39473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EA3F606C-0BA9-B3BA-0ECD-6A5BEA7642D2}"/>
                  </a:ext>
                </a:extLst>
              </p:cNvPr>
              <p:cNvSpPr/>
              <p:nvPr/>
            </p:nvSpPr>
            <p:spPr>
              <a:xfrm>
                <a:off x="6559363" y="4055951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ED7CE7BC-5493-6F42-B1D7-38A9A5276FCA}"/>
                  </a:ext>
                </a:extLst>
              </p:cNvPr>
              <p:cNvSpPr/>
              <p:nvPr/>
            </p:nvSpPr>
            <p:spPr>
              <a:xfrm>
                <a:off x="5958662" y="4426835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BACE7A03-65AE-9163-1957-6ECF56BB2DC6}"/>
                  </a:ext>
                </a:extLst>
              </p:cNvPr>
              <p:cNvSpPr/>
              <p:nvPr/>
            </p:nvSpPr>
            <p:spPr>
              <a:xfrm>
                <a:off x="6524501" y="44045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Ovale 35">
                <a:extLst>
                  <a:ext uri="{FF2B5EF4-FFF2-40B4-BE49-F238E27FC236}">
                    <a16:creationId xmlns:a16="http://schemas.microsoft.com/office/drawing/2014/main" id="{144D1DFF-B365-7481-51F2-6F42479A7F69}"/>
                  </a:ext>
                </a:extLst>
              </p:cNvPr>
              <p:cNvSpPr/>
              <p:nvPr/>
            </p:nvSpPr>
            <p:spPr>
              <a:xfrm>
                <a:off x="6981701" y="3886956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D6075464-0B35-0B12-4B66-AFFF9A840F7C}"/>
                  </a:ext>
                </a:extLst>
              </p:cNvPr>
              <p:cNvSpPr/>
              <p:nvPr/>
            </p:nvSpPr>
            <p:spPr>
              <a:xfrm>
                <a:off x="6405562" y="4940930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DF2DEFD-6A92-DEE4-B014-7BCD5B16101D}"/>
                  </a:ext>
                </a:extLst>
              </p:cNvPr>
              <p:cNvSpPr/>
              <p:nvPr/>
            </p:nvSpPr>
            <p:spPr>
              <a:xfrm>
                <a:off x="6822951" y="4223453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B652C001-59D4-D596-7CE4-95BE2EE602B7}"/>
                  </a:ext>
                </a:extLst>
              </p:cNvPr>
              <p:cNvSpPr/>
              <p:nvPr/>
            </p:nvSpPr>
            <p:spPr>
              <a:xfrm>
                <a:off x="6926785" y="45569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76565231-3B08-7437-8027-22877688BA9F}"/>
                  </a:ext>
                </a:extLst>
              </p:cNvPr>
              <p:cNvSpPr/>
              <p:nvPr/>
            </p:nvSpPr>
            <p:spPr>
              <a:xfrm>
                <a:off x="6795506" y="500216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D6CF4AB4-1B86-75E4-7C71-E9B5B636611C}"/>
                  </a:ext>
                </a:extLst>
              </p:cNvPr>
              <p:cNvSpPr/>
              <p:nvPr/>
            </p:nvSpPr>
            <p:spPr>
              <a:xfrm>
                <a:off x="6300350" y="4556912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695FA39A-6804-B8F0-3F2D-F959C9D726E7}"/>
                  </a:ext>
                </a:extLst>
              </p:cNvPr>
              <p:cNvSpPr/>
              <p:nvPr/>
            </p:nvSpPr>
            <p:spPr>
              <a:xfrm>
                <a:off x="6300350" y="422193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E5A60FBE-F3A1-F346-3669-40CBEF6E4F6E}"/>
                  </a:ext>
                </a:extLst>
              </p:cNvPr>
              <p:cNvSpPr/>
              <p:nvPr/>
            </p:nvSpPr>
            <p:spPr>
              <a:xfrm>
                <a:off x="7240322" y="422193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970745F8-3D7F-E78A-5BCC-3381C0730268}"/>
                  </a:ext>
                </a:extLst>
              </p:cNvPr>
              <p:cNvSpPr/>
              <p:nvPr/>
            </p:nvSpPr>
            <p:spPr>
              <a:xfrm>
                <a:off x="5891913" y="489716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2B0E17FF-CD2A-D3D3-08B9-A74A51C244BB}"/>
                  </a:ext>
                </a:extLst>
              </p:cNvPr>
              <p:cNvSpPr/>
              <p:nvPr/>
            </p:nvSpPr>
            <p:spPr>
              <a:xfrm>
                <a:off x="6196692" y="342899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591236A7-A08C-336D-1A91-723348C8B63F}"/>
                  </a:ext>
                </a:extLst>
              </p:cNvPr>
              <p:cNvSpPr/>
              <p:nvPr/>
            </p:nvSpPr>
            <p:spPr>
              <a:xfrm>
                <a:off x="5647824" y="4665551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32DAC96E-B8E6-1EBA-E49D-A889BE4D09A6}"/>
                  </a:ext>
                </a:extLst>
              </p:cNvPr>
              <p:cNvSpPr/>
              <p:nvPr/>
            </p:nvSpPr>
            <p:spPr>
              <a:xfrm>
                <a:off x="5958662" y="5339659"/>
                <a:ext cx="108639" cy="1086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302A22B5-C44E-59DD-3A87-D8BC863E1810}"/>
                </a:ext>
              </a:extLst>
            </p:cNvPr>
            <p:cNvCxnSpPr/>
            <p:nvPr/>
          </p:nvCxnSpPr>
          <p:spPr>
            <a:xfrm flipH="1">
              <a:off x="5023917" y="3400554"/>
              <a:ext cx="551001" cy="270399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987CE22-1BA3-FB7B-4305-26824BD39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5508" y="3540975"/>
              <a:ext cx="2222422" cy="266697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46D546B1-B79B-1A15-11D1-43778F0C9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552" y="3326866"/>
              <a:ext cx="1381124" cy="27202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BF60ADAA-C379-C2DD-46E4-39874F28F804}"/>
              </a:ext>
            </a:extLst>
          </p:cNvPr>
          <p:cNvSpPr/>
          <p:nvPr/>
        </p:nvSpPr>
        <p:spPr>
          <a:xfrm rot="4261959" flipV="1">
            <a:off x="1561453" y="3461402"/>
            <a:ext cx="1289372" cy="295747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CD31F07-912F-0A35-2230-447AF542C89F}"/>
              </a:ext>
            </a:extLst>
          </p:cNvPr>
          <p:cNvSpPr txBox="1"/>
          <p:nvPr/>
        </p:nvSpPr>
        <p:spPr>
          <a:xfrm>
            <a:off x="155151" y="4212971"/>
            <a:ext cx="6029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Support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vectors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data points that lie closest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 the decision surface (or hyperplane)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These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are data  points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most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difficult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classify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They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directly influence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optimum location of the decision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They are the elements of the training set that would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change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position of the dividing hyperplane if removed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0" name="Figura a mano libera: forma 49">
            <a:extLst>
              <a:ext uri="{FF2B5EF4-FFF2-40B4-BE49-F238E27FC236}">
                <a16:creationId xmlns:a16="http://schemas.microsoft.com/office/drawing/2014/main" id="{9F6752EA-9FAB-1A2E-6BCE-7D30814DB40B}"/>
              </a:ext>
            </a:extLst>
          </p:cNvPr>
          <p:cNvSpPr/>
          <p:nvPr/>
        </p:nvSpPr>
        <p:spPr>
          <a:xfrm rot="7270130">
            <a:off x="2274799" y="3156220"/>
            <a:ext cx="1667781" cy="438944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96A9D19D-BFD5-98B1-A489-B06E74A3D3D2}"/>
              </a:ext>
            </a:extLst>
          </p:cNvPr>
          <p:cNvSpPr/>
          <p:nvPr/>
        </p:nvSpPr>
        <p:spPr>
          <a:xfrm rot="18428710">
            <a:off x="1923127" y="2299392"/>
            <a:ext cx="1094384" cy="29020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BEF71600-4509-08B4-D4F9-0B4C35785F1D}"/>
              </a:ext>
            </a:extLst>
          </p:cNvPr>
          <p:cNvSpPr/>
          <p:nvPr/>
        </p:nvSpPr>
        <p:spPr>
          <a:xfrm rot="18428710">
            <a:off x="2900056" y="1882306"/>
            <a:ext cx="1161659" cy="29020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233025F4-142C-4C38-4417-AF90CB906CA9}"/>
              </a:ext>
            </a:extLst>
          </p:cNvPr>
          <p:cNvCxnSpPr/>
          <p:nvPr/>
        </p:nvCxnSpPr>
        <p:spPr>
          <a:xfrm flipV="1">
            <a:off x="6783026" y="1206160"/>
            <a:ext cx="0" cy="250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1CFE330-DE12-2D10-1060-D6C2EC6D5C71}"/>
              </a:ext>
            </a:extLst>
          </p:cNvPr>
          <p:cNvCxnSpPr>
            <a:cxnSpLocks/>
          </p:cNvCxnSpPr>
          <p:nvPr/>
        </p:nvCxnSpPr>
        <p:spPr>
          <a:xfrm>
            <a:off x="6582341" y="3531392"/>
            <a:ext cx="3840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FF1A656-0994-9F4A-5D3D-2B232CB072CA}"/>
              </a:ext>
            </a:extLst>
          </p:cNvPr>
          <p:cNvSpPr txBox="1"/>
          <p:nvPr/>
        </p:nvSpPr>
        <p:spPr>
          <a:xfrm>
            <a:off x="9983886" y="3527607"/>
            <a:ext cx="6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y1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EB8F5C7-733D-139B-54F8-2AA1C5EBA029}"/>
              </a:ext>
            </a:extLst>
          </p:cNvPr>
          <p:cNvSpPr txBox="1"/>
          <p:nvPr/>
        </p:nvSpPr>
        <p:spPr>
          <a:xfrm>
            <a:off x="6254750" y="1206160"/>
            <a:ext cx="6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y2</a:t>
            </a: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96B7B44C-08AE-4704-1D09-8F0E48B6A017}"/>
              </a:ext>
            </a:extLst>
          </p:cNvPr>
          <p:cNvSpPr/>
          <p:nvPr/>
        </p:nvSpPr>
        <p:spPr>
          <a:xfrm>
            <a:off x="7275089" y="1740317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BE012221-4206-437A-944A-3988E563DA00}"/>
              </a:ext>
            </a:extLst>
          </p:cNvPr>
          <p:cNvSpPr/>
          <p:nvPr/>
        </p:nvSpPr>
        <p:spPr>
          <a:xfrm>
            <a:off x="7767151" y="1848956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E243E2B-79C8-2F8F-B0C3-8DEB885DFEEE}"/>
              </a:ext>
            </a:extLst>
          </p:cNvPr>
          <p:cNvSpPr/>
          <p:nvPr/>
        </p:nvSpPr>
        <p:spPr>
          <a:xfrm>
            <a:off x="7166450" y="2219840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236C4608-66B1-588F-11AA-D0EC67A536BE}"/>
              </a:ext>
            </a:extLst>
          </p:cNvPr>
          <p:cNvSpPr/>
          <p:nvPr/>
        </p:nvSpPr>
        <p:spPr>
          <a:xfrm>
            <a:off x="7732289" y="2197517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86D0B720-327C-072A-251B-138208CC3262}"/>
              </a:ext>
            </a:extLst>
          </p:cNvPr>
          <p:cNvSpPr/>
          <p:nvPr/>
        </p:nvSpPr>
        <p:spPr>
          <a:xfrm>
            <a:off x="8189489" y="1679961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FD3F7A95-A01C-DE20-C45F-DDDB8205DF94}"/>
              </a:ext>
            </a:extLst>
          </p:cNvPr>
          <p:cNvSpPr/>
          <p:nvPr/>
        </p:nvSpPr>
        <p:spPr>
          <a:xfrm>
            <a:off x="7613350" y="2733935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8CA3412C-5B38-1C64-1503-136CDDD12330}"/>
              </a:ext>
            </a:extLst>
          </p:cNvPr>
          <p:cNvSpPr/>
          <p:nvPr/>
        </p:nvSpPr>
        <p:spPr>
          <a:xfrm>
            <a:off x="8030739" y="2016458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D8E67947-0815-5FE9-F0A6-8F6E1FDA363D}"/>
              </a:ext>
            </a:extLst>
          </p:cNvPr>
          <p:cNvSpPr/>
          <p:nvPr/>
        </p:nvSpPr>
        <p:spPr>
          <a:xfrm>
            <a:off x="8134573" y="2349917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1B43BB5F-16DB-604E-D038-D669002BA22E}"/>
              </a:ext>
            </a:extLst>
          </p:cNvPr>
          <p:cNvSpPr/>
          <p:nvPr/>
        </p:nvSpPr>
        <p:spPr>
          <a:xfrm>
            <a:off x="7966487" y="2665286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CBF3ADAD-AD55-F4BD-7C29-E0C65877E354}"/>
              </a:ext>
            </a:extLst>
          </p:cNvPr>
          <p:cNvSpPr/>
          <p:nvPr/>
        </p:nvSpPr>
        <p:spPr>
          <a:xfrm>
            <a:off x="7508138" y="2349917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2736639-0CE0-BD9A-57E5-4360E0CA3383}"/>
              </a:ext>
            </a:extLst>
          </p:cNvPr>
          <p:cNvSpPr/>
          <p:nvPr/>
        </p:nvSpPr>
        <p:spPr>
          <a:xfrm>
            <a:off x="7508138" y="2014944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25EC8E11-9F33-E2FC-AB9A-FAA1E468C460}"/>
              </a:ext>
            </a:extLst>
          </p:cNvPr>
          <p:cNvSpPr/>
          <p:nvPr/>
        </p:nvSpPr>
        <p:spPr>
          <a:xfrm>
            <a:off x="8448110" y="2014944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5E331AA4-2A23-E9E9-DB8C-7DE959292771}"/>
              </a:ext>
            </a:extLst>
          </p:cNvPr>
          <p:cNvSpPr/>
          <p:nvPr/>
        </p:nvSpPr>
        <p:spPr>
          <a:xfrm>
            <a:off x="7099701" y="2690174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FDDA6C68-1D53-4A1A-0F77-7240BB4F07A7}"/>
              </a:ext>
            </a:extLst>
          </p:cNvPr>
          <p:cNvSpPr/>
          <p:nvPr/>
        </p:nvSpPr>
        <p:spPr>
          <a:xfrm>
            <a:off x="7404480" y="1222004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42C4BB8-D30F-8E07-9B81-A9803699A125}"/>
              </a:ext>
            </a:extLst>
          </p:cNvPr>
          <p:cNvSpPr/>
          <p:nvPr/>
        </p:nvSpPr>
        <p:spPr>
          <a:xfrm>
            <a:off x="6855612" y="2458556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C71FE428-0F9E-CA93-C8B4-D74466E8F16B}"/>
              </a:ext>
            </a:extLst>
          </p:cNvPr>
          <p:cNvSpPr/>
          <p:nvPr/>
        </p:nvSpPr>
        <p:spPr>
          <a:xfrm>
            <a:off x="7166450" y="3132664"/>
            <a:ext cx="108639" cy="1086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BEA5DD21-5A93-B253-4078-904BD084D315}"/>
              </a:ext>
            </a:extLst>
          </p:cNvPr>
          <p:cNvGrpSpPr/>
          <p:nvPr/>
        </p:nvGrpSpPr>
        <p:grpSpPr>
          <a:xfrm rot="8623040">
            <a:off x="8824361" y="1610432"/>
            <a:ext cx="1701137" cy="2019299"/>
            <a:chOff x="5647824" y="3428999"/>
            <a:chExt cx="1701137" cy="2019299"/>
          </a:xfrm>
          <a:solidFill>
            <a:srgbClr val="0070C0"/>
          </a:solidFill>
        </p:grpSpPr>
        <p:sp>
          <p:nvSpPr>
            <p:cNvPr id="79" name="Ovale 78">
              <a:extLst>
                <a:ext uri="{FF2B5EF4-FFF2-40B4-BE49-F238E27FC236}">
                  <a16:creationId xmlns:a16="http://schemas.microsoft.com/office/drawing/2014/main" id="{9C311690-0774-FAA5-1089-4A066B891703}"/>
                </a:ext>
              </a:extLst>
            </p:cNvPr>
            <p:cNvSpPr/>
            <p:nvPr/>
          </p:nvSpPr>
          <p:spPr>
            <a:xfrm>
              <a:off x="6067301" y="3947312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72EF7B86-01F1-7830-B4D9-C5B40FECF2F9}"/>
                </a:ext>
              </a:extLst>
            </p:cNvPr>
            <p:cNvSpPr/>
            <p:nvPr/>
          </p:nvSpPr>
          <p:spPr>
            <a:xfrm>
              <a:off x="6559363" y="4055951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45AF073D-A30B-5265-D56E-278080211E51}"/>
                </a:ext>
              </a:extLst>
            </p:cNvPr>
            <p:cNvSpPr/>
            <p:nvPr/>
          </p:nvSpPr>
          <p:spPr>
            <a:xfrm>
              <a:off x="5958662" y="4426835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0B01475B-62C0-B025-421E-CE96A23180F1}"/>
                </a:ext>
              </a:extLst>
            </p:cNvPr>
            <p:cNvSpPr/>
            <p:nvPr/>
          </p:nvSpPr>
          <p:spPr>
            <a:xfrm>
              <a:off x="6524501" y="4404512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F511E621-A037-2CE9-25A9-47B45B42B049}"/>
                </a:ext>
              </a:extLst>
            </p:cNvPr>
            <p:cNvSpPr/>
            <p:nvPr/>
          </p:nvSpPr>
          <p:spPr>
            <a:xfrm>
              <a:off x="6981701" y="3886956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Ovale 83">
              <a:extLst>
                <a:ext uri="{FF2B5EF4-FFF2-40B4-BE49-F238E27FC236}">
                  <a16:creationId xmlns:a16="http://schemas.microsoft.com/office/drawing/2014/main" id="{6243764A-35B4-9073-CC4A-837A34FF8B6A}"/>
                </a:ext>
              </a:extLst>
            </p:cNvPr>
            <p:cNvSpPr/>
            <p:nvPr/>
          </p:nvSpPr>
          <p:spPr>
            <a:xfrm>
              <a:off x="6405562" y="4940930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Ovale 84">
              <a:extLst>
                <a:ext uri="{FF2B5EF4-FFF2-40B4-BE49-F238E27FC236}">
                  <a16:creationId xmlns:a16="http://schemas.microsoft.com/office/drawing/2014/main" id="{BFCDB708-828D-67A3-14C0-B230637CDDA3}"/>
                </a:ext>
              </a:extLst>
            </p:cNvPr>
            <p:cNvSpPr/>
            <p:nvPr/>
          </p:nvSpPr>
          <p:spPr>
            <a:xfrm>
              <a:off x="6822951" y="4223453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F3B83438-A1DF-6CF7-EAB8-DC4748546DFF}"/>
                </a:ext>
              </a:extLst>
            </p:cNvPr>
            <p:cNvSpPr/>
            <p:nvPr/>
          </p:nvSpPr>
          <p:spPr>
            <a:xfrm>
              <a:off x="6926785" y="4556912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8718F683-6AE4-9D06-C9E5-8E40F219D480}"/>
                </a:ext>
              </a:extLst>
            </p:cNvPr>
            <p:cNvSpPr/>
            <p:nvPr/>
          </p:nvSpPr>
          <p:spPr>
            <a:xfrm>
              <a:off x="6795506" y="500216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8" name="Ovale 87">
              <a:extLst>
                <a:ext uri="{FF2B5EF4-FFF2-40B4-BE49-F238E27FC236}">
                  <a16:creationId xmlns:a16="http://schemas.microsoft.com/office/drawing/2014/main" id="{4A079BA4-1382-4978-EC3B-1ADF6ECFBC36}"/>
                </a:ext>
              </a:extLst>
            </p:cNvPr>
            <p:cNvSpPr/>
            <p:nvPr/>
          </p:nvSpPr>
          <p:spPr>
            <a:xfrm>
              <a:off x="6300350" y="4556912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Ovale 88">
              <a:extLst>
                <a:ext uri="{FF2B5EF4-FFF2-40B4-BE49-F238E27FC236}">
                  <a16:creationId xmlns:a16="http://schemas.microsoft.com/office/drawing/2014/main" id="{242916CE-CC3F-FEA1-1A23-EC9791241AD2}"/>
                </a:ext>
              </a:extLst>
            </p:cNvPr>
            <p:cNvSpPr/>
            <p:nvPr/>
          </p:nvSpPr>
          <p:spPr>
            <a:xfrm>
              <a:off x="6300350" y="422193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Ovale 89">
              <a:extLst>
                <a:ext uri="{FF2B5EF4-FFF2-40B4-BE49-F238E27FC236}">
                  <a16:creationId xmlns:a16="http://schemas.microsoft.com/office/drawing/2014/main" id="{EFADA354-1A3B-CA84-9903-F08D664ADF02}"/>
                </a:ext>
              </a:extLst>
            </p:cNvPr>
            <p:cNvSpPr/>
            <p:nvPr/>
          </p:nvSpPr>
          <p:spPr>
            <a:xfrm>
              <a:off x="7240322" y="422193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Ovale 90">
              <a:extLst>
                <a:ext uri="{FF2B5EF4-FFF2-40B4-BE49-F238E27FC236}">
                  <a16:creationId xmlns:a16="http://schemas.microsoft.com/office/drawing/2014/main" id="{A523E602-E017-79D0-0292-A84E9690AB27}"/>
                </a:ext>
              </a:extLst>
            </p:cNvPr>
            <p:cNvSpPr/>
            <p:nvPr/>
          </p:nvSpPr>
          <p:spPr>
            <a:xfrm>
              <a:off x="5891913" y="489716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>
              <a:extLst>
                <a:ext uri="{FF2B5EF4-FFF2-40B4-BE49-F238E27FC236}">
                  <a16:creationId xmlns:a16="http://schemas.microsoft.com/office/drawing/2014/main" id="{6411458F-7733-2B16-4092-4DC436BA39FC}"/>
                </a:ext>
              </a:extLst>
            </p:cNvPr>
            <p:cNvSpPr/>
            <p:nvPr/>
          </p:nvSpPr>
          <p:spPr>
            <a:xfrm>
              <a:off x="6196692" y="342899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160220ED-926D-378A-4978-7A4A9345A5E3}"/>
                </a:ext>
              </a:extLst>
            </p:cNvPr>
            <p:cNvSpPr/>
            <p:nvPr/>
          </p:nvSpPr>
          <p:spPr>
            <a:xfrm>
              <a:off x="5647824" y="4665551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08E65B6F-C719-ADFC-69F7-4926757A681A}"/>
                </a:ext>
              </a:extLst>
            </p:cNvPr>
            <p:cNvSpPr/>
            <p:nvPr/>
          </p:nvSpPr>
          <p:spPr>
            <a:xfrm>
              <a:off x="5958662" y="5339659"/>
              <a:ext cx="108639" cy="108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6DCDFF6-957B-0498-2F3B-60ED89CB5FFC}"/>
              </a:ext>
            </a:extLst>
          </p:cNvPr>
          <p:cNvCxnSpPr>
            <a:cxnSpLocks/>
          </p:cNvCxnSpPr>
          <p:nvPr/>
        </p:nvCxnSpPr>
        <p:spPr>
          <a:xfrm flipH="1">
            <a:off x="7833685" y="778036"/>
            <a:ext cx="1731541" cy="3169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diritto 96">
            <a:extLst>
              <a:ext uri="{FF2B5EF4-FFF2-40B4-BE49-F238E27FC236}">
                <a16:creationId xmlns:a16="http://schemas.microsoft.com/office/drawing/2014/main" id="{46F51109-91E3-3D92-3528-2693F81A224F}"/>
              </a:ext>
            </a:extLst>
          </p:cNvPr>
          <p:cNvCxnSpPr>
            <a:cxnSpLocks/>
          </p:cNvCxnSpPr>
          <p:nvPr/>
        </p:nvCxnSpPr>
        <p:spPr>
          <a:xfrm flipH="1">
            <a:off x="8051178" y="919165"/>
            <a:ext cx="1731541" cy="31695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04217131-5B0D-2BDD-2F20-0C2CF8B3F411}"/>
              </a:ext>
            </a:extLst>
          </p:cNvPr>
          <p:cNvCxnSpPr>
            <a:cxnSpLocks/>
          </p:cNvCxnSpPr>
          <p:nvPr/>
        </p:nvCxnSpPr>
        <p:spPr>
          <a:xfrm flipH="1">
            <a:off x="7472896" y="698417"/>
            <a:ext cx="1785878" cy="326901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EB270A6F-DE8B-9460-42E4-A12A55FB6CB9}"/>
              </a:ext>
            </a:extLst>
          </p:cNvPr>
          <p:cNvCxnSpPr>
            <a:cxnSpLocks/>
          </p:cNvCxnSpPr>
          <p:nvPr/>
        </p:nvCxnSpPr>
        <p:spPr>
          <a:xfrm>
            <a:off x="7664535" y="3610935"/>
            <a:ext cx="488486" cy="255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8919B92F-6460-7212-30BB-179FE0FB70AE}"/>
              </a:ext>
            </a:extLst>
          </p:cNvPr>
          <p:cNvSpPr txBox="1"/>
          <p:nvPr/>
        </p:nvSpPr>
        <p:spPr>
          <a:xfrm>
            <a:off x="6249829" y="4203183"/>
            <a:ext cx="5645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SVMs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maximize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margin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between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support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vectors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decision function is fully specified by a (usually very small) subset of training samples, the support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 becomes a </a:t>
            </a: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Quadratic programming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problem that is easy to solve by standard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Lagrange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multipliers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1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FD5A35E-1606-FF51-36AE-B607753A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patterms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linearly</a:t>
            </a:r>
            <a:r>
              <a:rPr lang="it-IT" dirty="0"/>
              <a:t> </a:t>
            </a:r>
            <a:r>
              <a:rPr lang="it-IT" dirty="0" err="1"/>
              <a:t>separable</a:t>
            </a:r>
            <a:r>
              <a:rPr lang="it-IT" dirty="0"/>
              <a:t>?</a:t>
            </a:r>
          </a:p>
          <a:p>
            <a:pPr lvl="1"/>
            <a:r>
              <a:rPr lang="en-US" dirty="0"/>
              <a:t>The idea is to gain linearly separation by </a:t>
            </a:r>
            <a:r>
              <a:rPr lang="en-US" b="1" dirty="0"/>
              <a:t>mapping the data </a:t>
            </a:r>
            <a:r>
              <a:rPr lang="en-US" dirty="0"/>
              <a:t>to a higher dimensional space</a:t>
            </a:r>
          </a:p>
          <a:p>
            <a:pPr lvl="1"/>
            <a:r>
              <a:rPr lang="en-US" dirty="0"/>
              <a:t>The mapping procedure is realized through a </a:t>
            </a:r>
            <a:r>
              <a:rPr lang="en-US" b="1" dirty="0"/>
              <a:t>kernel function</a:t>
            </a:r>
            <a:endParaRPr lang="it-IT" b="1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2 classes?</a:t>
            </a:r>
          </a:p>
          <a:p>
            <a:pPr lvl="1"/>
            <a:r>
              <a:rPr lang="it-IT" b="1" dirty="0"/>
              <a:t>One-</a:t>
            </a:r>
            <a:r>
              <a:rPr lang="it-IT" b="1" dirty="0" err="1"/>
              <a:t>Against</a:t>
            </a:r>
            <a:r>
              <a:rPr lang="it-IT" b="1" dirty="0"/>
              <a:t>-One</a:t>
            </a:r>
            <a:r>
              <a:rPr lang="it-IT" dirty="0"/>
              <a:t>: </a:t>
            </a:r>
            <a:r>
              <a:rPr lang="it-IT" dirty="0" err="1"/>
              <a:t>classifiers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class </a:t>
            </a:r>
            <a:r>
              <a:rPr lang="it-IT" dirty="0" err="1"/>
              <a:t>couples</a:t>
            </a:r>
            <a:r>
              <a:rPr lang="it-IT" dirty="0"/>
              <a:t>; a pattern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asisgn</a:t>
            </a:r>
            <a:r>
              <a:rPr lang="it-IT" dirty="0"/>
              <a:t> a vote; the class with the </a:t>
            </a:r>
            <a:r>
              <a:rPr lang="it-IT" dirty="0" err="1"/>
              <a:t>majority</a:t>
            </a:r>
            <a:r>
              <a:rPr lang="it-IT" dirty="0"/>
              <a:t> of </a:t>
            </a:r>
            <a:r>
              <a:rPr lang="it-IT" dirty="0" err="1"/>
              <a:t>votes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(</a:t>
            </a:r>
            <a:r>
              <a:rPr lang="it-IT" i="1" dirty="0" err="1"/>
              <a:t>majority</a:t>
            </a:r>
            <a:r>
              <a:rPr lang="it-IT" i="1" dirty="0"/>
              <a:t> vote rule</a:t>
            </a:r>
            <a:r>
              <a:rPr lang="it-IT" dirty="0"/>
              <a:t>). </a:t>
            </a:r>
          </a:p>
          <a:p>
            <a:pPr lvl="1"/>
            <a:r>
              <a:rPr lang="it-IT" b="1" dirty="0"/>
              <a:t>One-</a:t>
            </a:r>
            <a:r>
              <a:rPr lang="it-IT" b="1" dirty="0" err="1"/>
              <a:t>Against</a:t>
            </a:r>
            <a:r>
              <a:rPr lang="it-IT" b="1" dirty="0"/>
              <a:t>-</a:t>
            </a:r>
            <a:r>
              <a:rPr lang="it-IT" b="1" dirty="0" err="1"/>
              <a:t>All</a:t>
            </a:r>
            <a:r>
              <a:rPr lang="it-IT" dirty="0"/>
              <a:t>: one SVM </a:t>
            </a:r>
            <a:r>
              <a:rPr lang="it-IT" dirty="0" err="1"/>
              <a:t>trained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class (in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secon</a:t>
            </a:r>
            <a:r>
              <a:rPr lang="it-IT" dirty="0"/>
              <a:t> class </a:t>
            </a:r>
            <a:r>
              <a:rPr lang="it-IT" dirty="0" err="1"/>
              <a:t>is</a:t>
            </a:r>
            <a:r>
              <a:rPr lang="it-IT" dirty="0"/>
              <a:t> the set of the </a:t>
            </a:r>
            <a:r>
              <a:rPr lang="it-IT" dirty="0" err="1"/>
              <a:t>other</a:t>
            </a:r>
            <a:r>
              <a:rPr lang="it-IT" dirty="0"/>
              <a:t> classes). At testing time, the SVM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 </a:t>
            </a:r>
            <a:r>
              <a:rPr lang="it-IT" dirty="0" err="1"/>
              <a:t>decides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class.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A164C7-D1D7-4D71-4728-1860E2FBE7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https://en.wikipedia.org/wiki/Kernel_method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FD40950-F1D2-A481-8A7C-228AEFD5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Machines (</a:t>
            </a:r>
            <a:r>
              <a:rPr lang="it-IT" dirty="0" err="1"/>
              <a:t>SVMs</a:t>
            </a:r>
            <a:r>
              <a:rPr lang="it-IT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A256F2-E68D-879A-6634-51DE647B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D35D0C7-9BDD-1767-2834-9B0AAF8167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6188C98-3EE9-0603-92A5-ADAFCC7C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52" y="2309171"/>
            <a:ext cx="5755096" cy="19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34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0B1C8C8-8DF3-F5FC-CBCE-7E07C93B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Linear</a:t>
            </a:r>
            <a:r>
              <a:rPr lang="it-IT" dirty="0"/>
              <a:t> or </a:t>
            </a:r>
            <a:r>
              <a:rPr lang="it-IT" b="1" dirty="0"/>
              <a:t>non-linear</a:t>
            </a:r>
            <a:r>
              <a:rPr lang="it-IT" dirty="0"/>
              <a:t> kernel?</a:t>
            </a:r>
          </a:p>
          <a:p>
            <a:pPr lvl="1"/>
            <a:r>
              <a:rPr lang="en-US" dirty="0"/>
              <a:t>If the </a:t>
            </a:r>
            <a:r>
              <a:rPr lang="en-US" b="1" dirty="0"/>
              <a:t>dimensionality</a:t>
            </a:r>
            <a:r>
              <a:rPr lang="en-US" dirty="0"/>
              <a:t> of the space is </a:t>
            </a:r>
            <a:r>
              <a:rPr lang="en-US" b="1" dirty="0"/>
              <a:t>very high </a:t>
            </a:r>
            <a:r>
              <a:rPr lang="en-US" dirty="0"/>
              <a:t>(</a:t>
            </a:r>
            <a:r>
              <a:rPr lang="en-US" i="1" dirty="0"/>
              <a:t>e.g.,</a:t>
            </a:r>
            <a:r>
              <a:rPr lang="en-US" dirty="0"/>
              <a:t> 5000 features), </a:t>
            </a:r>
            <a:r>
              <a:rPr lang="en-US" b="1" dirty="0"/>
              <a:t>linear</a:t>
            </a:r>
            <a:r>
              <a:rPr lang="en-US" dirty="0"/>
              <a:t> SVM is generally used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low</a:t>
            </a:r>
            <a:r>
              <a:rPr lang="en-US" dirty="0"/>
              <a:t> dimensionality (</a:t>
            </a:r>
            <a:r>
              <a:rPr lang="en-US" i="1" dirty="0"/>
              <a:t>e.g.,</a:t>
            </a:r>
            <a:r>
              <a:rPr lang="en-US" dirty="0"/>
              <a:t> 20 features) the primary choice is </a:t>
            </a:r>
            <a:r>
              <a:rPr lang="en-US" b="1" dirty="0"/>
              <a:t>non-linear</a:t>
            </a:r>
            <a:r>
              <a:rPr lang="en-US" dirty="0"/>
              <a:t> SVM with RBF kernel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medium</a:t>
            </a:r>
            <a:r>
              <a:rPr lang="en-US" dirty="0"/>
              <a:t> dimensionality (</a:t>
            </a:r>
            <a:r>
              <a:rPr lang="en-US" i="1" dirty="0"/>
              <a:t>e.g.,</a:t>
            </a:r>
            <a:r>
              <a:rPr lang="en-US" dirty="0"/>
              <a:t> 200 features) </a:t>
            </a:r>
            <a:r>
              <a:rPr lang="en-US" b="1" dirty="0"/>
              <a:t>both</a:t>
            </a:r>
            <a:r>
              <a:rPr lang="en-US" dirty="0"/>
              <a:t> types are generally tried</a:t>
            </a:r>
          </a:p>
          <a:p>
            <a:pPr lvl="1"/>
            <a:r>
              <a:rPr lang="en-US" dirty="0"/>
              <a:t>Remember, the hyperparameters are calibrated on a separate validation set, or through cross validation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0AF9A4-45A8-B949-5665-5331FD4F99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https://scikit-learn.org/stable/modules/generated/sklearn.svm.SVC.html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C51A4E6-6887-5A26-F8CA-C3E5A0D9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Hands on </a:t>
            </a:r>
            <a:r>
              <a:rPr lang="it-IT" dirty="0" err="1"/>
              <a:t>SVMs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60FEE3-62B1-2932-9094-A4FB58B4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8318549-0767-C760-A6F6-2E709A80D2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Multiclass Classification with Support Vector Machines (SVM), Dual Problem  and Kernel Functions | by Hucker Marius | Towards Data Science">
            <a:extLst>
              <a:ext uri="{FF2B5EF4-FFF2-40B4-BE49-F238E27FC236}">
                <a16:creationId xmlns:a16="http://schemas.microsoft.com/office/drawing/2014/main" id="{1A509540-3DF2-C220-7283-86AEEB3B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16" y="2815777"/>
            <a:ext cx="4041686" cy="31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85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15C9E-D284-A131-4139-66714705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436690"/>
          </a:xfrm>
        </p:spPr>
        <p:txBody>
          <a:bodyPr>
            <a:normAutofit/>
          </a:bodyPr>
          <a:lstStyle/>
          <a:p>
            <a:r>
              <a:rPr lang="it-IT" dirty="0"/>
              <a:t>3.3.2</a:t>
            </a:r>
            <a:br>
              <a:rPr lang="it-IT" dirty="0"/>
            </a:b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31FEB3-D752-4DEA-0525-0109048FD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DTs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A39D62-166D-3CB5-B26B-66A0BA7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84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DEB53B2-FE5C-12F4-CF87-2ADE0EC1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Tree-like model </a:t>
            </a:r>
            <a:r>
              <a:rPr lang="it-IT" dirty="0"/>
              <a:t>to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r>
              <a:rPr lang="en-US" dirty="0"/>
              <a:t>Decision trees are commonly used in </a:t>
            </a:r>
            <a:r>
              <a:rPr lang="en-US" i="1" dirty="0"/>
              <a:t>operational research</a:t>
            </a:r>
            <a:r>
              <a:rPr lang="en-US" dirty="0"/>
              <a:t>, specifically in </a:t>
            </a:r>
            <a:r>
              <a:rPr lang="en-US" i="1" dirty="0"/>
              <a:t>decision analysis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2C8BC9-7B3B-AF95-7CFE-1748F26365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https://victorzhou.com/blog/intro-to-random-forests/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DF60995-6A75-C2D7-91F3-0DEBC7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F7FD89-CB20-B2E9-0A15-F037741F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7C9BE25-6914-49F1-37B9-59CF7C3498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A6D27C-32FB-8EB4-14CB-AC365AA9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9" y="2241550"/>
            <a:ext cx="3448050" cy="34480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A9DE58-4DFA-CB24-3593-D1F25432CE67}"/>
              </a:ext>
            </a:extLst>
          </p:cNvPr>
          <p:cNvSpPr txBox="1"/>
          <p:nvPr/>
        </p:nvSpPr>
        <p:spPr>
          <a:xfrm>
            <a:off x="3868579" y="2241550"/>
            <a:ext cx="730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define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when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data point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belongs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class 1 (blue) or class 2 (green)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Probably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you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just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evaluated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decision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tree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your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head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0F79F65-E46F-6A01-F864-37B668C1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48" y="3276600"/>
            <a:ext cx="2413000" cy="2413000"/>
          </a:xfrm>
          <a:prstGeom prst="rect">
            <a:avLst/>
          </a:prstGeom>
        </p:spPr>
      </p:pic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440FEEA2-0F32-6938-0096-A230C06FA1E5}"/>
              </a:ext>
            </a:extLst>
          </p:cNvPr>
          <p:cNvSpPr/>
          <p:nvPr/>
        </p:nvSpPr>
        <p:spPr>
          <a:xfrm>
            <a:off x="8498048" y="3276600"/>
            <a:ext cx="514350" cy="2295472"/>
          </a:xfrm>
          <a:prstGeom prst="rightBrace">
            <a:avLst>
              <a:gd name="adj1" fmla="val 342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E2EFB7-A379-8A7E-CBB4-5090D2BD2F2B}"/>
              </a:ext>
            </a:extLst>
          </p:cNvPr>
          <p:cNvSpPr txBox="1"/>
          <p:nvPr/>
        </p:nvSpPr>
        <p:spPr>
          <a:xfrm>
            <a:off x="8929274" y="4239670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Decision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Tree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C8FD6242-105F-5EC2-FE6C-440435654BFD}"/>
              </a:ext>
            </a:extLst>
          </p:cNvPr>
          <p:cNvSpPr/>
          <p:nvPr/>
        </p:nvSpPr>
        <p:spPr>
          <a:xfrm rot="9704779" flipV="1">
            <a:off x="5009135" y="3834773"/>
            <a:ext cx="1289372" cy="295747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FC08CF-E300-39BE-7B59-7E651E0A2F3A}"/>
              </a:ext>
            </a:extLst>
          </p:cNvPr>
          <p:cNvSpPr txBox="1"/>
          <p:nvPr/>
        </p:nvSpPr>
        <p:spPr>
          <a:xfrm>
            <a:off x="4040141" y="4106755"/>
            <a:ext cx="16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45A8FE3-505B-CDC1-C6CC-60CD44E10A8E}"/>
              </a:ext>
            </a:extLst>
          </p:cNvPr>
          <p:cNvCxnSpPr/>
          <p:nvPr/>
        </p:nvCxnSpPr>
        <p:spPr>
          <a:xfrm>
            <a:off x="2381250" y="2426716"/>
            <a:ext cx="0" cy="30787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B1A5E33D-804E-37D5-6C61-A2CBC47A81B3}"/>
              </a:ext>
            </a:extLst>
          </p:cNvPr>
          <p:cNvSpPr/>
          <p:nvPr/>
        </p:nvSpPr>
        <p:spPr>
          <a:xfrm>
            <a:off x="2562225" y="5524500"/>
            <a:ext cx="4391025" cy="678646"/>
          </a:xfrm>
          <a:custGeom>
            <a:avLst/>
            <a:gdLst>
              <a:gd name="connsiteX0" fmla="*/ 4391025 w 4391025"/>
              <a:gd name="connsiteY0" fmla="*/ 180975 h 678646"/>
              <a:gd name="connsiteX1" fmla="*/ 2143125 w 4391025"/>
              <a:gd name="connsiteY1" fmla="*/ 676275 h 678646"/>
              <a:gd name="connsiteX2" fmla="*/ 0 w 4391025"/>
              <a:gd name="connsiteY2" fmla="*/ 0 h 6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1025" h="678646">
                <a:moveTo>
                  <a:pt x="4391025" y="180975"/>
                </a:moveTo>
                <a:cubicBezTo>
                  <a:pt x="3632993" y="443706"/>
                  <a:pt x="2874962" y="706438"/>
                  <a:pt x="2143125" y="676275"/>
                </a:cubicBezTo>
                <a:cubicBezTo>
                  <a:pt x="1411287" y="646113"/>
                  <a:pt x="705643" y="323056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284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4D36C99-329E-5FBE-19B3-950F705B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a class?</a:t>
            </a:r>
          </a:p>
          <a:p>
            <a:pPr lvl="1"/>
            <a:r>
              <a:rPr lang="en-US" dirty="0"/>
              <a:t>Our old decision tree doesn’t work so well anymore!</a:t>
            </a:r>
          </a:p>
          <a:p>
            <a:pPr lvl="1"/>
            <a:r>
              <a:rPr lang="en-US" dirty="0"/>
              <a:t>We need to add another </a:t>
            </a:r>
            <a:r>
              <a:rPr lang="en-US" b="1" dirty="0"/>
              <a:t>decision node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8B2F4C-5E2D-1B14-9CBB-8C515512AC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DCD6015-AD69-F02C-91AF-45457614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32DA82-9106-0DB5-C6F7-2924AFA7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FBA958F-FEA8-095D-8FB2-DCE0A29763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A677A69-59C8-F625-86BA-22317517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2152649"/>
            <a:ext cx="3362325" cy="33623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F0BDC4-4AC3-860C-DCEC-AD173B50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038350"/>
            <a:ext cx="3362326" cy="3362326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2262F26-967A-E87D-75E5-81198B5B0D95}"/>
              </a:ext>
            </a:extLst>
          </p:cNvPr>
          <p:cNvCxnSpPr/>
          <p:nvPr/>
        </p:nvCxnSpPr>
        <p:spPr>
          <a:xfrm>
            <a:off x="3343275" y="2060898"/>
            <a:ext cx="0" cy="30787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B5AC7D1-2E12-715F-93C6-46A4DB755413}"/>
              </a:ext>
            </a:extLst>
          </p:cNvPr>
          <p:cNvSpPr/>
          <p:nvPr/>
        </p:nvSpPr>
        <p:spPr>
          <a:xfrm rot="20591625">
            <a:off x="3544257" y="4413077"/>
            <a:ext cx="5811856" cy="1109659"/>
          </a:xfrm>
          <a:custGeom>
            <a:avLst/>
            <a:gdLst>
              <a:gd name="connsiteX0" fmla="*/ 4391025 w 4391025"/>
              <a:gd name="connsiteY0" fmla="*/ 180975 h 678646"/>
              <a:gd name="connsiteX1" fmla="*/ 2143125 w 4391025"/>
              <a:gd name="connsiteY1" fmla="*/ 676275 h 678646"/>
              <a:gd name="connsiteX2" fmla="*/ 0 w 4391025"/>
              <a:gd name="connsiteY2" fmla="*/ 0 h 6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1025" h="678646">
                <a:moveTo>
                  <a:pt x="4391025" y="180975"/>
                </a:moveTo>
                <a:cubicBezTo>
                  <a:pt x="3632993" y="443706"/>
                  <a:pt x="2874962" y="706438"/>
                  <a:pt x="2143125" y="676275"/>
                </a:cubicBezTo>
                <a:cubicBezTo>
                  <a:pt x="1411287" y="646113"/>
                  <a:pt x="705643" y="323056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776F64A-E243-E5D8-F983-5EFE32FA7889}"/>
              </a:ext>
            </a:extLst>
          </p:cNvPr>
          <p:cNvCxnSpPr>
            <a:cxnSpLocks/>
          </p:cNvCxnSpPr>
          <p:nvPr/>
        </p:nvCxnSpPr>
        <p:spPr>
          <a:xfrm flipH="1">
            <a:off x="1819275" y="3596566"/>
            <a:ext cx="1524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303A5A-8176-1B94-E643-FF6C51E49E1F}"/>
              </a:ext>
            </a:extLst>
          </p:cNvPr>
          <p:cNvSpPr txBox="1"/>
          <p:nvPr/>
        </p:nvSpPr>
        <p:spPr>
          <a:xfrm>
            <a:off x="8723141" y="2286543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 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F624D7-9163-5B4E-5B2E-6C91AAB00167}"/>
              </a:ext>
            </a:extLst>
          </p:cNvPr>
          <p:cNvSpPr txBox="1"/>
          <p:nvPr/>
        </p:nvSpPr>
        <p:spPr>
          <a:xfrm>
            <a:off x="6403102" y="3325810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 B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683ADCB-9DF0-449A-2F74-6B1832F8E460}"/>
              </a:ext>
            </a:extLst>
          </p:cNvPr>
          <p:cNvSpPr txBox="1"/>
          <p:nvPr/>
        </p:nvSpPr>
        <p:spPr>
          <a:xfrm>
            <a:off x="2954351" y="4678225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 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1738AC8-B612-D517-A630-227FEAE6C5A8}"/>
              </a:ext>
            </a:extLst>
          </p:cNvPr>
          <p:cNvSpPr txBox="1"/>
          <p:nvPr/>
        </p:nvSpPr>
        <p:spPr>
          <a:xfrm>
            <a:off x="1409698" y="3227234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 B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54F8FA6-53AA-E13C-0F62-17ECF797C4B2}"/>
              </a:ext>
            </a:extLst>
          </p:cNvPr>
          <p:cNvSpPr txBox="1"/>
          <p:nvPr/>
        </p:nvSpPr>
        <p:spPr>
          <a:xfrm>
            <a:off x="7375088" y="1783317"/>
            <a:ext cx="151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Root </a:t>
            </a:r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Node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75A767B-6080-5CDC-47A4-619A060B07CD}"/>
              </a:ext>
            </a:extLst>
          </p:cNvPr>
          <p:cNvSpPr txBox="1"/>
          <p:nvPr/>
        </p:nvSpPr>
        <p:spPr>
          <a:xfrm>
            <a:off x="9835012" y="3273400"/>
            <a:ext cx="151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Intermediate </a:t>
            </a:r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Nodes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0E12AD4-FD14-D09F-102E-A349433A3DD6}"/>
              </a:ext>
            </a:extLst>
          </p:cNvPr>
          <p:cNvSpPr txBox="1"/>
          <p:nvPr/>
        </p:nvSpPr>
        <p:spPr>
          <a:xfrm>
            <a:off x="8990191" y="4486742"/>
            <a:ext cx="151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Leaf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Nodes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8885613-6961-941F-5BAF-2A5AA9CA42A5}"/>
              </a:ext>
            </a:extLst>
          </p:cNvPr>
          <p:cNvSpPr/>
          <p:nvPr/>
        </p:nvSpPr>
        <p:spPr>
          <a:xfrm rot="336512" flipV="1">
            <a:off x="3497476" y="3059671"/>
            <a:ext cx="3243655" cy="506752"/>
          </a:xfrm>
          <a:custGeom>
            <a:avLst/>
            <a:gdLst>
              <a:gd name="connsiteX0" fmla="*/ 4391025 w 4391025"/>
              <a:gd name="connsiteY0" fmla="*/ 180975 h 678646"/>
              <a:gd name="connsiteX1" fmla="*/ 2143125 w 4391025"/>
              <a:gd name="connsiteY1" fmla="*/ 676275 h 678646"/>
              <a:gd name="connsiteX2" fmla="*/ 0 w 4391025"/>
              <a:gd name="connsiteY2" fmla="*/ 0 h 6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1025" h="678646">
                <a:moveTo>
                  <a:pt x="4391025" y="180975"/>
                </a:moveTo>
                <a:cubicBezTo>
                  <a:pt x="3632993" y="443706"/>
                  <a:pt x="2874962" y="706438"/>
                  <a:pt x="2143125" y="676275"/>
                </a:cubicBezTo>
                <a:cubicBezTo>
                  <a:pt x="1411287" y="646113"/>
                  <a:pt x="705643" y="323056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19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8FFCD-1846-9788-2982-D78F55FD8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201115"/>
          </a:xfrm>
        </p:spPr>
        <p:txBody>
          <a:bodyPr/>
          <a:lstStyle/>
          <a:p>
            <a:r>
              <a:rPr lang="it-IT" dirty="0"/>
              <a:t>3.1</a:t>
            </a:r>
            <a:br>
              <a:rPr lang="it-IT" dirty="0"/>
            </a:br>
            <a:r>
              <a:rPr lang="it-IT" dirty="0"/>
              <a:t>Machine Learning Tasks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F7C045-2834-5514-907A-6BD1FEC4C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Classification</a:t>
            </a:r>
            <a:endParaRPr lang="it-IT" dirty="0"/>
          </a:p>
          <a:p>
            <a:r>
              <a:rPr lang="it-IT" dirty="0" err="1"/>
              <a:t>Regression</a:t>
            </a:r>
            <a:endParaRPr lang="it-IT" dirty="0"/>
          </a:p>
          <a:p>
            <a:r>
              <a:rPr lang="it-IT" dirty="0"/>
              <a:t>Clustering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821423-EF40-388E-1F9C-5DC101CB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0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0CC09AC-1A59-0A6F-5603-519FD6C4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</a:t>
            </a:r>
            <a:r>
              <a:rPr lang="it-IT" b="1" dirty="0"/>
              <a:t>root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We want a decision node that makes a </a:t>
            </a:r>
            <a:r>
              <a:rPr lang="en-US" b="1" dirty="0"/>
              <a:t>“good” split </a:t>
            </a:r>
            <a:r>
              <a:rPr lang="en-US" dirty="0"/>
              <a:t>→ </a:t>
            </a:r>
            <a:r>
              <a:rPr lang="en-US" b="1" dirty="0"/>
              <a:t>separating different classes as much as possible</a:t>
            </a:r>
            <a:r>
              <a:rPr lang="en-US" dirty="0"/>
              <a:t>.</a:t>
            </a:r>
            <a:endParaRPr lang="en-US" b="1" dirty="0"/>
          </a:p>
          <a:p>
            <a:pPr lvl="1"/>
            <a:r>
              <a:rPr lang="en-US" dirty="0"/>
              <a:t>But how do we quantify </a:t>
            </a:r>
            <a:r>
              <a:rPr lang="en-US" b="1" dirty="0"/>
              <a:t>how good</a:t>
            </a:r>
            <a:r>
              <a:rPr lang="en-US" dirty="0"/>
              <a:t> a split is? → we need a </a:t>
            </a:r>
            <a:r>
              <a:rPr lang="en-US" b="1" dirty="0"/>
              <a:t>measure</a:t>
            </a:r>
            <a:r>
              <a:rPr lang="en-US" dirty="0"/>
              <a:t> → </a:t>
            </a:r>
            <a:r>
              <a:rPr lang="en-US" i="1" dirty="0"/>
              <a:t>Gini index, entropy, information gain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Different possible </a:t>
            </a:r>
            <a:r>
              <a:rPr lang="en-US" b="1" dirty="0"/>
              <a:t>algorithms</a:t>
            </a:r>
            <a:r>
              <a:rPr lang="en-US" dirty="0"/>
              <a:t> (</a:t>
            </a:r>
            <a:r>
              <a:rPr lang="en-US" i="1" dirty="0"/>
              <a:t>ID3</a:t>
            </a:r>
            <a:r>
              <a:rPr lang="en-US" dirty="0"/>
              <a:t>, </a:t>
            </a:r>
            <a:r>
              <a:rPr lang="en-US" i="1" dirty="0"/>
              <a:t>C4.5</a:t>
            </a:r>
            <a:r>
              <a:rPr lang="en-US" dirty="0"/>
              <a:t> and </a:t>
            </a:r>
            <a:r>
              <a:rPr lang="en-US" i="1" dirty="0"/>
              <a:t>CART</a:t>
            </a:r>
            <a:r>
              <a:rPr lang="en-US" dirty="0"/>
              <a:t>) that recursively evaluating different features and using at each node the feature that best splits the data.</a:t>
            </a:r>
            <a:endParaRPr lang="en-US" sz="900" dirty="0"/>
          </a:p>
          <a:p>
            <a:r>
              <a:rPr lang="en-US" dirty="0"/>
              <a:t>The </a:t>
            </a:r>
            <a:r>
              <a:rPr lang="en-US" b="1" dirty="0"/>
              <a:t>second</a:t>
            </a:r>
            <a:r>
              <a:rPr lang="en-US" dirty="0"/>
              <a:t> node:</a:t>
            </a:r>
          </a:p>
          <a:p>
            <a:pPr lvl="1"/>
            <a:r>
              <a:rPr lang="en-US" dirty="0"/>
              <a:t>Let’s (arbitrarily) go to the left branch</a:t>
            </a:r>
          </a:p>
          <a:p>
            <a:pPr lvl="1"/>
            <a:r>
              <a:rPr lang="en-US" dirty="0"/>
              <a:t>We’re now only using the data that would that “belong” to the left branch</a:t>
            </a:r>
          </a:p>
          <a:p>
            <a:pPr lvl="1"/>
            <a:r>
              <a:rPr lang="en-US" dirty="0"/>
              <a:t>We just do the same thing as in the root node!</a:t>
            </a:r>
          </a:p>
          <a:p>
            <a:pPr lvl="1"/>
            <a:r>
              <a:rPr lang="en-US" dirty="0"/>
              <a:t>We apply this procedure to all the other nodes</a:t>
            </a:r>
          </a:p>
          <a:p>
            <a:endParaRPr lang="en-US" sz="900" dirty="0"/>
          </a:p>
          <a:p>
            <a:r>
              <a:rPr lang="en-US" dirty="0"/>
              <a:t>The predicted category would be the category on the leaf node</a:t>
            </a:r>
          </a:p>
          <a:p>
            <a:r>
              <a:rPr lang="en-US" dirty="0"/>
              <a:t>When to </a:t>
            </a:r>
            <a:r>
              <a:rPr lang="en-US" b="1" dirty="0"/>
              <a:t>stop</a:t>
            </a:r>
            <a:r>
              <a:rPr lang="en-US" dirty="0"/>
              <a:t> the training?</a:t>
            </a:r>
          </a:p>
          <a:p>
            <a:pPr lvl="1"/>
            <a:r>
              <a:rPr lang="en-US" dirty="0"/>
              <a:t>When the selected measure is not further increased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5336F0-17A4-C0EA-0FA0-36907D9651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0256C50-6C1C-0FEE-AAEC-40295BD9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: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9F0706C-8BA5-58D8-76A1-51F1E8DB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6DC7535-9C3F-F7BE-DB4E-9E1B7AF6A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75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15C9E-D284-A131-4139-66714705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436690"/>
          </a:xfrm>
        </p:spPr>
        <p:txBody>
          <a:bodyPr>
            <a:normAutofit/>
          </a:bodyPr>
          <a:lstStyle/>
          <a:p>
            <a:r>
              <a:rPr lang="it-IT" dirty="0"/>
              <a:t>3.3.3</a:t>
            </a:r>
            <a:br>
              <a:rPr lang="it-IT" dirty="0"/>
            </a:br>
            <a:r>
              <a:rPr lang="it-IT" dirty="0"/>
              <a:t>Ensemble Methods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31FEB3-D752-4DEA-0525-0109048FD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Bagging</a:t>
            </a:r>
            <a:r>
              <a:rPr lang="it-IT" dirty="0"/>
              <a:t> </a:t>
            </a:r>
            <a:r>
              <a:rPr lang="en-US" dirty="0"/>
              <a:t>→ Random Forest</a:t>
            </a:r>
            <a:r>
              <a:rPr lang="it-IT" dirty="0"/>
              <a:t> </a:t>
            </a:r>
          </a:p>
          <a:p>
            <a:r>
              <a:rPr lang="it-IT" dirty="0" err="1"/>
              <a:t>Boosting</a:t>
            </a:r>
            <a:r>
              <a:rPr lang="it-IT" dirty="0"/>
              <a:t> </a:t>
            </a:r>
            <a:r>
              <a:rPr lang="en-US" dirty="0"/>
              <a:t>→ </a:t>
            </a:r>
            <a:r>
              <a:rPr lang="en-US" dirty="0" err="1"/>
              <a:t>Adaboost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A39D62-166D-3CB5-B26B-66A0BA7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85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7C1EF3C-320E-BEB2-99DF-5973C37C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multi-classifier</a:t>
            </a:r>
            <a:r>
              <a:rPr lang="en-US" dirty="0"/>
              <a:t> is an approach where several classifiers are used </a:t>
            </a:r>
            <a:r>
              <a:rPr lang="en-US" b="1" dirty="0"/>
              <a:t>together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In </a:t>
            </a:r>
            <a:r>
              <a:rPr lang="it-IT" b="1" dirty="0" err="1"/>
              <a:t>parallel</a:t>
            </a:r>
            <a:endParaRPr lang="it-IT" b="1" dirty="0"/>
          </a:p>
          <a:p>
            <a:pPr lvl="1"/>
            <a:r>
              <a:rPr lang="it-IT" dirty="0"/>
              <a:t>In </a:t>
            </a:r>
            <a:r>
              <a:rPr lang="it-IT" b="1" dirty="0" err="1"/>
              <a:t>cascade</a:t>
            </a:r>
            <a:endParaRPr lang="it-IT" b="1" dirty="0"/>
          </a:p>
          <a:p>
            <a:endParaRPr lang="en-US" sz="900" dirty="0"/>
          </a:p>
          <a:p>
            <a:r>
              <a:rPr lang="en-US" dirty="0"/>
              <a:t>It has been shown the use of </a:t>
            </a:r>
            <a:r>
              <a:rPr lang="en-US" b="1" dirty="0"/>
              <a:t>combinations</a:t>
            </a:r>
            <a:r>
              <a:rPr lang="en-US" dirty="0"/>
              <a:t> of classifiers can </a:t>
            </a:r>
            <a:r>
              <a:rPr lang="en-US" b="1" dirty="0"/>
              <a:t>strongly improve performance</a:t>
            </a:r>
          </a:p>
          <a:p>
            <a:pPr lvl="1"/>
            <a:r>
              <a:rPr lang="en-US" dirty="0"/>
              <a:t>In practice, investing (a lot of) time in “extremely” optimizing a single classifier is generally not convenient.</a:t>
            </a:r>
          </a:p>
          <a:p>
            <a:endParaRPr lang="en-US" sz="900" dirty="0"/>
          </a:p>
          <a:p>
            <a:r>
              <a:rPr lang="en-US" dirty="0"/>
              <a:t>The combination is effective only when </a:t>
            </a:r>
            <a:r>
              <a:rPr lang="en-US" b="1" dirty="0"/>
              <a:t>individual classifiers</a:t>
            </a:r>
            <a:r>
              <a:rPr lang="en-US" dirty="0"/>
              <a:t> are (at least partially) </a:t>
            </a:r>
            <a:r>
              <a:rPr lang="en-US" b="1" dirty="0"/>
              <a:t>independent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Using different features, different algorithms for feature extraction, different classification algorithms, ...</a:t>
            </a:r>
            <a:endParaRPr lang="it-IT" dirty="0"/>
          </a:p>
          <a:p>
            <a:pPr lvl="1"/>
            <a:r>
              <a:rPr lang="en-US" dirty="0"/>
              <a:t>Unfortunately, </a:t>
            </a:r>
            <a:r>
              <a:rPr lang="en-US" b="1" dirty="0"/>
              <a:t>it is very difficult to have real independence between classifiers</a:t>
            </a:r>
          </a:p>
          <a:p>
            <a:endParaRPr lang="it-IT" sz="900" dirty="0"/>
          </a:p>
          <a:p>
            <a:r>
              <a:rPr lang="it-IT" dirty="0"/>
              <a:t>Two </a:t>
            </a:r>
            <a:r>
              <a:rPr lang="it-IT" dirty="0" err="1"/>
              <a:t>approaches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Bagging</a:t>
            </a:r>
            <a:r>
              <a:rPr lang="it-IT" dirty="0"/>
              <a:t>: </a:t>
            </a:r>
            <a:r>
              <a:rPr lang="en-US" dirty="0"/>
              <a:t>I train the same classification algorithm on different portions of the training set</a:t>
            </a:r>
            <a:endParaRPr lang="it-IT" dirty="0"/>
          </a:p>
          <a:p>
            <a:pPr lvl="1"/>
            <a:r>
              <a:rPr lang="it-IT" b="1" dirty="0" err="1"/>
              <a:t>Boosting</a:t>
            </a:r>
            <a:r>
              <a:rPr lang="it-IT" dirty="0"/>
              <a:t>: </a:t>
            </a:r>
            <a:r>
              <a:rPr lang="en-US" dirty="0"/>
              <a:t>I focus the training on incorrectly classified patterns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DF948D-B76F-5CF3-7417-DAEBC41438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6A48969-5D4B-48EF-DFAE-0348E504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Ensemble </a:t>
            </a:r>
            <a:r>
              <a:rPr lang="it-IT" dirty="0" err="1"/>
              <a:t>methods</a:t>
            </a:r>
            <a:r>
              <a:rPr lang="it-IT" dirty="0"/>
              <a:t>: combine linear </a:t>
            </a:r>
            <a:r>
              <a:rPr lang="it-IT" dirty="0" err="1"/>
              <a:t>classifiers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B11E0F-9C3D-1051-CE4C-6642D624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C6A54FE-094F-21EE-04E5-1122B10C3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06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676F1-D63A-628C-A4B1-CBF4E44BA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Image credits: </a:t>
            </a:r>
            <a:r>
              <a:rPr lang="it-IT" dirty="0">
                <a:hlinkClick r:id="rId2"/>
              </a:rPr>
              <a:t>https://pub.towardsai.net/bagging-vs-boosting-the-power-of-ensemble-methods-in-machine-learning-6404e33524e6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AA729D2-27A9-F561-E68B-4DE09DFC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Bagging</a:t>
            </a:r>
            <a:r>
              <a:rPr lang="it-IT" dirty="0"/>
              <a:t> vs </a:t>
            </a:r>
            <a:r>
              <a:rPr lang="it-IT" dirty="0" err="1"/>
              <a:t>Boosting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A7F1CC-DD2F-0C9B-3DC4-40A9F03D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8088473-04ED-5560-230D-556D9AE4D9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Bagging vs. Boosting: The Power of Ensemble Methods in Machine Learning |  by Thomas A Dorfer | Towards AI">
            <a:extLst>
              <a:ext uri="{FF2B5EF4-FFF2-40B4-BE49-F238E27FC236}">
                <a16:creationId xmlns:a16="http://schemas.microsoft.com/office/drawing/2014/main" id="{74C05CD8-7930-8C9A-6D88-C7D4BCFF85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2" y="1020763"/>
            <a:ext cx="10968817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82769E-6D01-76D1-BBC8-21DEB96FD878}"/>
              </a:ext>
            </a:extLst>
          </p:cNvPr>
          <p:cNvSpPr txBox="1"/>
          <p:nvPr/>
        </p:nvSpPr>
        <p:spPr>
          <a:xfrm>
            <a:off x="3906352" y="1163166"/>
            <a:ext cx="298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 sampling with </a:t>
            </a:r>
            <a:r>
              <a:rPr lang="it-IT" dirty="0" err="1"/>
              <a:t>replacement</a:t>
            </a:r>
            <a:endParaRPr lang="it-IT" dirty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5A22F9CC-937B-5127-985C-38D26FE5F231}"/>
              </a:ext>
            </a:extLst>
          </p:cNvPr>
          <p:cNvSpPr/>
          <p:nvPr/>
        </p:nvSpPr>
        <p:spPr>
          <a:xfrm rot="20289939" flipH="1">
            <a:off x="3732100" y="1887381"/>
            <a:ext cx="905929" cy="240047"/>
          </a:xfrm>
          <a:custGeom>
            <a:avLst/>
            <a:gdLst>
              <a:gd name="connsiteX0" fmla="*/ 4391025 w 4391025"/>
              <a:gd name="connsiteY0" fmla="*/ 180975 h 678646"/>
              <a:gd name="connsiteX1" fmla="*/ 2143125 w 4391025"/>
              <a:gd name="connsiteY1" fmla="*/ 676275 h 678646"/>
              <a:gd name="connsiteX2" fmla="*/ 0 w 4391025"/>
              <a:gd name="connsiteY2" fmla="*/ 0 h 67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1025" h="678646">
                <a:moveTo>
                  <a:pt x="4391025" y="180975"/>
                </a:moveTo>
                <a:cubicBezTo>
                  <a:pt x="3632993" y="443706"/>
                  <a:pt x="2874962" y="706438"/>
                  <a:pt x="2143125" y="676275"/>
                </a:cubicBezTo>
                <a:cubicBezTo>
                  <a:pt x="1411287" y="646113"/>
                  <a:pt x="705643" y="323056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15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BA8F041-8DF8-85D3-6C80-1E069A037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8016783" cy="5156291"/>
          </a:xfrm>
        </p:spPr>
        <p:txBody>
          <a:bodyPr>
            <a:noAutofit/>
          </a:bodyPr>
          <a:lstStyle/>
          <a:p>
            <a:r>
              <a:rPr lang="en-US" dirty="0"/>
              <a:t>How to </a:t>
            </a:r>
            <a:r>
              <a:rPr lang="en-US" b="1" dirty="0"/>
              <a:t>merge</a:t>
            </a:r>
            <a:r>
              <a:rPr lang="en-US" dirty="0"/>
              <a:t> </a:t>
            </a:r>
            <a:r>
              <a:rPr lang="en-US" b="1" dirty="0"/>
              <a:t>decisions</a:t>
            </a:r>
            <a:r>
              <a:rPr lang="en-US" dirty="0"/>
              <a:t> of the individual classifiers </a:t>
            </a:r>
            <a:r>
              <a:rPr lang="it-IT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level</a:t>
            </a:r>
            <a:endParaRPr lang="it-IT" b="1" dirty="0"/>
          </a:p>
          <a:p>
            <a:pPr lvl="1"/>
            <a:endParaRPr lang="it-IT" b="1" dirty="0"/>
          </a:p>
          <a:p>
            <a:pPr lvl="1"/>
            <a:r>
              <a:rPr lang="it-IT" b="1" dirty="0" err="1"/>
              <a:t>Majority</a:t>
            </a:r>
            <a:r>
              <a:rPr lang="it-IT" b="1" dirty="0"/>
              <a:t> vote rule</a:t>
            </a:r>
          </a:p>
          <a:p>
            <a:pPr lvl="2"/>
            <a:r>
              <a:rPr lang="en-US" sz="2000" dirty="0"/>
              <a:t>Each classifier </a:t>
            </a:r>
            <a:r>
              <a:rPr lang="en-US" sz="2000" b="1" dirty="0"/>
              <a:t>votes</a:t>
            </a:r>
            <a:r>
              <a:rPr lang="en-US" sz="2000" dirty="0"/>
              <a:t> for a class. </a:t>
            </a:r>
          </a:p>
          <a:p>
            <a:pPr lvl="2"/>
            <a:r>
              <a:rPr lang="en-US" sz="2000" dirty="0"/>
              <a:t>The pattern is assigned to the </a:t>
            </a:r>
            <a:r>
              <a:rPr lang="en-US" sz="2000" b="1" dirty="0"/>
              <a:t>highest</a:t>
            </a:r>
            <a:r>
              <a:rPr lang="en-US" sz="2000" dirty="0"/>
              <a:t> </a:t>
            </a:r>
            <a:r>
              <a:rPr lang="en-US" sz="2000" b="1" dirty="0"/>
              <a:t>rated</a:t>
            </a:r>
            <a:r>
              <a:rPr lang="en-US" sz="2000" dirty="0"/>
              <a:t> class.</a:t>
            </a:r>
            <a:endParaRPr lang="it-IT" sz="2000" dirty="0"/>
          </a:p>
          <a:p>
            <a:pPr lvl="1"/>
            <a:endParaRPr lang="it-IT" b="1" dirty="0"/>
          </a:p>
          <a:p>
            <a:pPr lvl="1"/>
            <a:r>
              <a:rPr lang="it-IT" b="1" dirty="0"/>
              <a:t>Borda </a:t>
            </a:r>
            <a:r>
              <a:rPr lang="it-IT" b="1" dirty="0" err="1"/>
              <a:t>count</a:t>
            </a:r>
            <a:endParaRPr lang="it-IT" b="1" dirty="0"/>
          </a:p>
          <a:p>
            <a:pPr lvl="2"/>
            <a:r>
              <a:rPr lang="en-US" sz="2000" dirty="0"/>
              <a:t>Each classifier produces a </a:t>
            </a:r>
            <a:r>
              <a:rPr lang="en-US" sz="2000" b="1" dirty="0"/>
              <a:t>ranking</a:t>
            </a:r>
            <a:r>
              <a:rPr lang="en-US" sz="2000" dirty="0"/>
              <a:t> of the classes</a:t>
            </a:r>
          </a:p>
          <a:p>
            <a:pPr lvl="2"/>
            <a:r>
              <a:rPr lang="en-US" sz="2000" dirty="0"/>
              <a:t>The rankings are converted into </a:t>
            </a:r>
            <a:r>
              <a:rPr lang="en-US" sz="2000" b="1" dirty="0"/>
              <a:t>scores</a:t>
            </a:r>
            <a:r>
              <a:rPr lang="en-US" sz="2000" dirty="0"/>
              <a:t>. </a:t>
            </a:r>
          </a:p>
          <a:p>
            <a:pPr lvl="2"/>
            <a:r>
              <a:rPr lang="en-US" sz="2000" dirty="0"/>
              <a:t>The class with the </a:t>
            </a:r>
            <a:r>
              <a:rPr lang="en-US" sz="2000" b="1" dirty="0"/>
              <a:t>highest final score </a:t>
            </a:r>
            <a:r>
              <a:rPr lang="en-US" sz="2000" dirty="0"/>
              <a:t>is the one chosen.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51D0A4-87DB-8E5C-A888-485DD8DF88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https://en.wikipedia.org/wiki/Borda_count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71F686B-7EE5-47DB-1F9E-32099CAD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Ensemble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CA347A-6D36-6E31-00AD-05AF7238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D44D9E1-4BA7-9E71-1BEF-3D63020840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B3FE746-32EF-EB61-9D4F-7E3842CE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785" y="681037"/>
            <a:ext cx="3002792" cy="2616166"/>
          </a:xfrm>
          <a:prstGeom prst="rect">
            <a:avLst/>
          </a:prstGeom>
        </p:spPr>
      </p:pic>
      <p:pic>
        <p:nvPicPr>
          <p:cNvPr id="2050" name="Picture 2" descr="An example of Borda count ranking aggregation method | Download Scientific  Diagram">
            <a:extLst>
              <a:ext uri="{FF2B5EF4-FFF2-40B4-BE49-F238E27FC236}">
                <a16:creationId xmlns:a16="http://schemas.microsoft.com/office/drawing/2014/main" id="{524E463E-A0A8-4982-1E9F-775E0480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7" y="3755989"/>
            <a:ext cx="2684173" cy="26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1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7BEBAF7-FCD3-61DB-0EB6-A783D2C5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7186196" cy="5156291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it-IT" b="1" dirty="0"/>
              <a:t>Confidence </a:t>
            </a:r>
            <a:r>
              <a:rPr lang="it-IT" b="1" dirty="0" err="1"/>
              <a:t>level</a:t>
            </a:r>
            <a:endParaRPr lang="it-IT" b="1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 outputs a </a:t>
            </a:r>
            <a:r>
              <a:rPr lang="it-IT" b="1" dirty="0"/>
              <a:t>confidence </a:t>
            </a:r>
            <a:r>
              <a:rPr lang="it-IT" b="1" dirty="0" err="1"/>
              <a:t>value</a:t>
            </a:r>
            <a:r>
              <a:rPr lang="it-IT" dirty="0"/>
              <a:t>, and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merged</a:t>
            </a:r>
            <a:r>
              <a:rPr lang="it-IT" dirty="0"/>
              <a:t>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i="1" dirty="0"/>
              <a:t>sum</a:t>
            </a:r>
            <a:r>
              <a:rPr lang="it-IT" dirty="0"/>
              <a:t>, </a:t>
            </a:r>
            <a:r>
              <a:rPr lang="it-IT" i="1" dirty="0"/>
              <a:t>product</a:t>
            </a:r>
            <a:r>
              <a:rPr lang="it-IT" dirty="0"/>
              <a:t>, </a:t>
            </a:r>
            <a:r>
              <a:rPr lang="it-IT" i="1" dirty="0"/>
              <a:t>min</a:t>
            </a:r>
            <a:r>
              <a:rPr lang="it-IT" dirty="0"/>
              <a:t>, </a:t>
            </a:r>
            <a:r>
              <a:rPr lang="it-IT" i="1" dirty="0"/>
              <a:t>max</a:t>
            </a:r>
            <a:r>
              <a:rPr lang="it-IT" dirty="0"/>
              <a:t>, …</a:t>
            </a:r>
          </a:p>
          <a:p>
            <a:pPr lvl="1"/>
            <a:endParaRPr lang="it-IT" b="1" dirty="0"/>
          </a:p>
          <a:p>
            <a:pPr lvl="1"/>
            <a:r>
              <a:rPr lang="it-IT" b="1" dirty="0" err="1"/>
              <a:t>Weighted</a:t>
            </a:r>
            <a:r>
              <a:rPr lang="it-IT" b="1" dirty="0"/>
              <a:t> sum</a:t>
            </a:r>
            <a:r>
              <a:rPr lang="it-IT" dirty="0"/>
              <a:t>: </a:t>
            </a:r>
            <a:r>
              <a:rPr lang="en-US" dirty="0"/>
              <a:t>the sum of the confidence values is performed by weighing the different classifiers according to their degree of skill.</a:t>
            </a:r>
            <a:endParaRPr lang="it-IT" dirty="0"/>
          </a:p>
          <a:p>
            <a:endParaRPr lang="en-US" b="1" dirty="0"/>
          </a:p>
          <a:p>
            <a:r>
              <a:rPr lang="en-US" b="1" dirty="0"/>
              <a:t>NB</a:t>
            </a:r>
            <a:r>
              <a:rPr lang="en-US" dirty="0"/>
              <a:t>: in practice, the </a:t>
            </a:r>
            <a:r>
              <a:rPr lang="en-US" i="1" dirty="0"/>
              <a:t>sum</a:t>
            </a:r>
            <a:r>
              <a:rPr lang="en-US" dirty="0"/>
              <a:t> is often preferable to the product as it is more </a:t>
            </a:r>
            <a:r>
              <a:rPr lang="en-US" b="1" dirty="0"/>
              <a:t>robust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Indeed, in the </a:t>
            </a:r>
            <a:r>
              <a:rPr lang="en-US" i="1" dirty="0"/>
              <a:t>product</a:t>
            </a:r>
            <a:r>
              <a:rPr lang="en-US" dirty="0"/>
              <a:t> it is sufficient that a single classifier indicates zero confidence to bring the confidence of the multi classifier to zero!</a:t>
            </a:r>
            <a:endParaRPr lang="it-IT" dirty="0"/>
          </a:p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A9234B-0884-0116-173A-CE3091FB63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A5D5D8C-3587-DAF7-0A32-F0EC81FB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Ensemble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A5ACB4-6D46-A1C5-E0E3-B5CCEBB5B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64D51E5-4000-6987-B696-0D3AD60AA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 descr="Confidence score vs. prediction accuracy. The method used for... | Download  Scientific Diagram">
            <a:extLst>
              <a:ext uri="{FF2B5EF4-FFF2-40B4-BE49-F238E27FC236}">
                <a16:creationId xmlns:a16="http://schemas.microsoft.com/office/drawing/2014/main" id="{29CD5140-7575-A326-9C29-7D83204F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577" y="2298555"/>
            <a:ext cx="4212837" cy="22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44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67100B6-7E06-8FB4-37BF-82E48C3D5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6180586" cy="5156291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in 2001,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bagging</a:t>
            </a:r>
            <a:endParaRPr lang="it-IT" b="1" dirty="0"/>
          </a:p>
          <a:p>
            <a:endParaRPr lang="it-IT" sz="900" dirty="0"/>
          </a:p>
          <a:p>
            <a:r>
              <a:rPr lang="it-IT" dirty="0"/>
              <a:t>The single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(DT):</a:t>
            </a:r>
          </a:p>
          <a:p>
            <a:pPr lvl="1"/>
            <a:r>
              <a:rPr lang="it-IT" dirty="0" err="1"/>
              <a:t>Hundreds</a:t>
            </a:r>
            <a:r>
              <a:rPr lang="it-IT" dirty="0"/>
              <a:t> or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thousands</a:t>
            </a:r>
            <a:r>
              <a:rPr lang="it-IT" dirty="0"/>
              <a:t> of </a:t>
            </a:r>
            <a:r>
              <a:rPr lang="it-IT" dirty="0" err="1"/>
              <a:t>DTs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forest</a:t>
            </a:r>
            <a:endParaRPr lang="it-IT" dirty="0"/>
          </a:p>
          <a:p>
            <a:endParaRPr lang="it-IT" sz="900" dirty="0"/>
          </a:p>
          <a:p>
            <a:r>
              <a:rPr lang="it-IT" dirty="0"/>
              <a:t>2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bagging</a:t>
            </a:r>
            <a:r>
              <a:rPr lang="it-IT" dirty="0"/>
              <a:t>:</a:t>
            </a:r>
          </a:p>
          <a:p>
            <a:pPr lvl="1"/>
            <a:endParaRPr lang="en-US" sz="900" b="1" dirty="0"/>
          </a:p>
          <a:p>
            <a:pPr lvl="1"/>
            <a:r>
              <a:rPr lang="en-US" b="1" dirty="0"/>
              <a:t>Data bagging</a:t>
            </a:r>
            <a:r>
              <a:rPr lang="en-US" dirty="0"/>
              <a:t>: RF repeatedly selects a random sample with replacement of the training set and fits trees to these samples.</a:t>
            </a:r>
            <a:endParaRPr lang="it-IT" dirty="0"/>
          </a:p>
          <a:p>
            <a:pPr lvl="1"/>
            <a:endParaRPr lang="it-IT" sz="900" b="1" dirty="0"/>
          </a:p>
          <a:p>
            <a:pPr lvl="1"/>
            <a:r>
              <a:rPr lang="it-IT" b="1" dirty="0"/>
              <a:t>Feature </a:t>
            </a:r>
            <a:r>
              <a:rPr lang="it-IT" b="1" dirty="0" err="1"/>
              <a:t>bagging</a:t>
            </a:r>
            <a:r>
              <a:rPr lang="it-IT" dirty="0"/>
              <a:t>: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en-US" dirty="0"/>
              <a:t>the choice of the best feature on which to partition is not made on the entire set of 𝑑 feature (dimensionality of the patterns), but on a random subset.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74DBD1-C04F-518B-8E29-DF8D189EB6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B77800D-CCD9-D8B9-D82D-EC13790C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E85396-2316-D915-F5F3-A9A4D26A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7E8906-91B7-81E1-932C-6F432F660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F5892E-D7DF-C9B7-985E-3671162C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14" y="1594045"/>
            <a:ext cx="5230972" cy="39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0192AC9-33D4-8C10-3993-75AE61AB4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 err="1"/>
                  <a:t>Proposed</a:t>
                </a:r>
                <a:r>
                  <a:rPr lang="it-IT" dirty="0"/>
                  <a:t> in 1995, </a:t>
                </a:r>
                <a:r>
                  <a:rPr lang="it-IT" dirty="0" err="1"/>
                  <a:t>based</a:t>
                </a:r>
                <a:r>
                  <a:rPr lang="it-IT" dirty="0"/>
                  <a:t> on </a:t>
                </a:r>
                <a:r>
                  <a:rPr lang="it-IT" b="1" dirty="0" err="1"/>
                  <a:t>boosting</a:t>
                </a:r>
                <a:endParaRPr lang="it-IT" b="1" dirty="0"/>
              </a:p>
              <a:p>
                <a:pPr lvl="1"/>
                <a:r>
                  <a:rPr lang="it-IT" dirty="0" err="1"/>
                  <a:t>Several</a:t>
                </a:r>
                <a:r>
                  <a:rPr lang="it-IT" dirty="0"/>
                  <a:t> </a:t>
                </a:r>
                <a:r>
                  <a:rPr lang="it-IT" b="1" dirty="0" err="1"/>
                  <a:t>weak</a:t>
                </a:r>
                <a:r>
                  <a:rPr lang="it-IT" b="1" dirty="0"/>
                  <a:t> </a:t>
                </a:r>
                <a:r>
                  <a:rPr lang="it-IT" b="1" dirty="0" err="1"/>
                  <a:t>classifier</a:t>
                </a:r>
                <a:r>
                  <a:rPr lang="it-IT" b="1" dirty="0"/>
                  <a:t> </a:t>
                </a:r>
                <a:r>
                  <a:rPr lang="it-IT" dirty="0"/>
                  <a:t>are </a:t>
                </a:r>
                <a:r>
                  <a:rPr lang="it-IT" dirty="0" err="1"/>
                  <a:t>combined</a:t>
                </a:r>
                <a:r>
                  <a:rPr lang="it-IT" dirty="0"/>
                  <a:t> </a:t>
                </a:r>
                <a:r>
                  <a:rPr lang="it-IT" dirty="0" err="1"/>
                  <a:t>together</a:t>
                </a:r>
                <a:r>
                  <a:rPr lang="it-IT" dirty="0"/>
                  <a:t> to </a:t>
                </a:r>
                <a:r>
                  <a:rPr lang="it-IT" dirty="0" err="1"/>
                  <a:t>obtain</a:t>
                </a:r>
                <a:r>
                  <a:rPr lang="it-IT" dirty="0"/>
                  <a:t> a strong </a:t>
                </a:r>
                <a:r>
                  <a:rPr lang="it-IT" dirty="0" err="1"/>
                  <a:t>classifier</a:t>
                </a:r>
                <a:r>
                  <a:rPr lang="it-IT" dirty="0"/>
                  <a:t>.</a:t>
                </a:r>
              </a:p>
              <a:p>
                <a:pPr lvl="1"/>
                <a:r>
                  <a:rPr lang="it-IT" dirty="0" err="1"/>
                  <a:t>Differently</a:t>
                </a:r>
                <a:r>
                  <a:rPr lang="it-IT" dirty="0"/>
                  <a:t> from </a:t>
                </a:r>
                <a:r>
                  <a:rPr lang="it-IT" dirty="0" err="1"/>
                  <a:t>bagging</a:t>
                </a:r>
                <a:r>
                  <a:rPr lang="it-IT" dirty="0"/>
                  <a:t>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an </a:t>
                </a:r>
                <a:r>
                  <a:rPr lang="it-IT" dirty="0" err="1"/>
                  <a:t>incremental</a:t>
                </a:r>
                <a:r>
                  <a:rPr lang="it-IT" dirty="0"/>
                  <a:t> learning </a:t>
                </a:r>
                <a:r>
                  <a:rPr lang="it-IT" dirty="0" err="1"/>
                  <a:t>phase</a:t>
                </a:r>
                <a:r>
                  <a:rPr lang="it-IT" dirty="0"/>
                  <a:t>,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step a </a:t>
                </a:r>
                <a:r>
                  <a:rPr lang="it-IT" dirty="0" err="1"/>
                  <a:t>weak</a:t>
                </a:r>
                <a:r>
                  <a:rPr lang="it-IT" dirty="0"/>
                  <a:t> </a:t>
                </a:r>
                <a:r>
                  <a:rPr lang="it-IT" dirty="0" err="1"/>
                  <a:t>classifier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.</a:t>
                </a:r>
              </a:p>
              <a:p>
                <a:r>
                  <a:rPr lang="it-IT" dirty="0" err="1"/>
                  <a:t>Algorithm</a:t>
                </a:r>
                <a:r>
                  <a:rPr lang="it-IT" dirty="0"/>
                  <a:t>:</a:t>
                </a:r>
              </a:p>
              <a:p>
                <a:pPr lvl="1"/>
                <a:r>
                  <a:rPr lang="it-IT" dirty="0" err="1"/>
                  <a:t>Each</a:t>
                </a:r>
                <a:r>
                  <a:rPr lang="it-IT" dirty="0"/>
                  <a:t> sample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/>
                  <a:t> with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dirty="0" err="1"/>
                  <a:t>initially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the </a:t>
                </a:r>
                <a:r>
                  <a:rPr lang="it-IT" dirty="0" err="1"/>
                  <a:t>same</a:t>
                </a:r>
                <a:r>
                  <a:rPr lang="it-IT" dirty="0"/>
                  <a:t> weight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dirty="0"/>
              </a:p>
              <a:p>
                <a:pPr lvl="1">
                  <a:lnSpc>
                    <a:spcPct val="150000"/>
                  </a:lnSpc>
                </a:pPr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iteration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(number established in advance):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it-IT" dirty="0"/>
                  <a:t>Compute the </a:t>
                </a:r>
                <a:r>
                  <a:rPr lang="it-IT" dirty="0" err="1"/>
                  <a:t>error</a:t>
                </a:r>
                <a:r>
                  <a:rPr lang="it-IT" dirty="0"/>
                  <a:t> rate for </a:t>
                </a:r>
                <a:r>
                  <a:rPr lang="it-IT" dirty="0" err="1"/>
                  <a:t>each</a:t>
                </a:r>
                <a:r>
                  <a:rPr lang="it-IT" dirty="0"/>
                  <a:t> candidate </a:t>
                </a:r>
                <a:r>
                  <a:rPr lang="it-IT" dirty="0" err="1"/>
                  <a:t>weak</a:t>
                </a:r>
                <a:r>
                  <a:rPr lang="it-IT" dirty="0"/>
                  <a:t> </a:t>
                </a:r>
                <a:r>
                  <a:rPr lang="it-IT" dirty="0" err="1"/>
                  <a:t>classifier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t-IT" dirty="0"/>
              </a:p>
              <a:p>
                <a:pPr lvl="2">
                  <a:lnSpc>
                    <a:spcPct val="150000"/>
                  </a:lnSpc>
                </a:pPr>
                <a:r>
                  <a:rPr lang="it-IT" dirty="0"/>
                  <a:t>Take the </a:t>
                </a:r>
                <a:r>
                  <a:rPr lang="it-IT" dirty="0" err="1"/>
                  <a:t>weak</a:t>
                </a:r>
                <a:r>
                  <a:rPr lang="it-IT" dirty="0"/>
                  <a:t> </a:t>
                </a:r>
                <a:r>
                  <a:rPr lang="it-IT" dirty="0" err="1"/>
                  <a:t>classifier</a:t>
                </a:r>
                <a:r>
                  <a:rPr lang="it-IT" dirty="0"/>
                  <a:t> with the </a:t>
                </a:r>
                <a:r>
                  <a:rPr lang="it-IT" dirty="0" err="1"/>
                  <a:t>lowest</a:t>
                </a:r>
                <a:r>
                  <a:rPr lang="it-IT" dirty="0"/>
                  <a:t> </a:t>
                </a:r>
                <a:r>
                  <a:rPr lang="it-IT" dirty="0" err="1"/>
                  <a:t>error</a:t>
                </a:r>
                <a:r>
                  <a:rPr lang="it-IT" dirty="0"/>
                  <a:t>*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it-IT" dirty="0"/>
                  <a:t>Compute the weight of the </a:t>
                </a:r>
                <a:r>
                  <a:rPr lang="it-IT" dirty="0" err="1"/>
                  <a:t>classifier</a:t>
                </a:r>
                <a:r>
                  <a:rPr lang="it-IT" dirty="0"/>
                  <a:t> (for the </a:t>
                </a:r>
                <a:r>
                  <a:rPr lang="it-IT" dirty="0" err="1"/>
                  <a:t>final</a:t>
                </a:r>
                <a:r>
                  <a:rPr lang="it-IT" dirty="0"/>
                  <a:t> </a:t>
                </a:r>
                <a:r>
                  <a:rPr lang="it-IT" dirty="0" err="1"/>
                  <a:t>prediction</a:t>
                </a:r>
                <a:r>
                  <a:rPr lang="it-IT" dirty="0"/>
                  <a:t>)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63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ox>
                  </m:oMath>
                </a14:m>
                <a:endParaRPr lang="it-IT" dirty="0"/>
              </a:p>
              <a:p>
                <a:pPr lvl="2">
                  <a:lnSpc>
                    <a:spcPct val="150000"/>
                  </a:lnSpc>
                </a:pPr>
                <a:r>
                  <a:rPr lang="it-IT" dirty="0"/>
                  <a:t>Update the weights of the dataset samples →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it-IT" dirty="0"/>
              </a:p>
              <a:p>
                <a:pPr lvl="1">
                  <a:lnSpc>
                    <a:spcPct val="150000"/>
                  </a:lnSpc>
                </a:pPr>
                <a:r>
                  <a:rPr lang="it-IT" dirty="0"/>
                  <a:t>The </a:t>
                </a:r>
                <a:r>
                  <a:rPr lang="it-IT" dirty="0" err="1"/>
                  <a:t>final</a:t>
                </a:r>
                <a:r>
                  <a:rPr lang="it-IT" dirty="0"/>
                  <a:t> strong </a:t>
                </a:r>
                <a:r>
                  <a:rPr lang="it-IT" dirty="0" err="1"/>
                  <a:t>classifier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weighted</a:t>
                </a:r>
                <a:r>
                  <a:rPr lang="it-IT" dirty="0"/>
                  <a:t> </a:t>
                </a:r>
                <a:r>
                  <a:rPr lang="it-IT" dirty="0" err="1"/>
                  <a:t>average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weak</a:t>
                </a:r>
                <a:r>
                  <a:rPr lang="it-IT" dirty="0"/>
                  <a:t> </a:t>
                </a:r>
                <a:r>
                  <a:rPr lang="it-IT" dirty="0" err="1"/>
                  <a:t>classifiers</a:t>
                </a:r>
                <a:r>
                  <a:rPr lang="it-IT" dirty="0"/>
                  <a:t> →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0192AC9-33D4-8C10-3993-75AE61AB4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537" b="-9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537175-1B01-7913-108A-B39F514947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*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with data sampling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wrongly</a:t>
            </a:r>
            <a:r>
              <a:rPr lang="it-IT" dirty="0"/>
              <a:t> </a:t>
            </a:r>
            <a:r>
              <a:rPr lang="it-IT" dirty="0" err="1"/>
              <a:t>classified</a:t>
            </a:r>
            <a:r>
              <a:rPr lang="it-IT" dirty="0"/>
              <a:t>) with </a:t>
            </a:r>
            <a:r>
              <a:rPr lang="it-IT" dirty="0" err="1"/>
              <a:t>replacement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A7B5403-CA40-23F1-59BC-61340C13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Adaboost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073DC2-2948-E2F1-BC3E-72AF124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C6DFC5C-F5B7-88D1-B117-F4FAF24EE9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3188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D14F9-A19A-54A2-FE35-26CE11E69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492602"/>
          </a:xfrm>
        </p:spPr>
        <p:txBody>
          <a:bodyPr>
            <a:normAutofit/>
          </a:bodyPr>
          <a:lstStyle/>
          <a:p>
            <a:r>
              <a:rPr lang="it-IT" dirty="0"/>
              <a:t>3.4</a:t>
            </a:r>
            <a:br>
              <a:rPr lang="it-IT" dirty="0"/>
            </a:br>
            <a:r>
              <a:rPr lang="it-IT" dirty="0" err="1"/>
              <a:t>Classification</a:t>
            </a:r>
            <a:r>
              <a:rPr lang="it-IT" dirty="0"/>
              <a:t> with Machine Learning </a:t>
            </a:r>
            <a:br>
              <a:rPr lang="it-IT" dirty="0"/>
            </a:br>
            <a:r>
              <a:rPr lang="it-IT" dirty="0"/>
              <a:t>and </a:t>
            </a:r>
            <a:br>
              <a:rPr lang="it-IT" dirty="0"/>
            </a:br>
            <a:r>
              <a:rPr lang="it-IT" dirty="0"/>
              <a:t>Feature </a:t>
            </a:r>
            <a:r>
              <a:rPr lang="it-IT" dirty="0" err="1"/>
              <a:t>Descriptors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6BEA71-6BFC-443E-CE3F-450BE2BAA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Histogram</a:t>
            </a:r>
            <a:r>
              <a:rPr lang="it-IT" dirty="0"/>
              <a:t> of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Gradients</a:t>
            </a:r>
            <a:endParaRPr lang="it-IT" dirty="0"/>
          </a:p>
          <a:p>
            <a:r>
              <a:rPr lang="it-IT" dirty="0"/>
              <a:t>Local </a:t>
            </a:r>
            <a:r>
              <a:rPr lang="it-IT" dirty="0" err="1"/>
              <a:t>Binary</a:t>
            </a:r>
            <a:r>
              <a:rPr lang="it-IT" dirty="0"/>
              <a:t> Patterns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24CE2A-7353-3E8E-8A23-D588F159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718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29D7C30-0BCE-C8C2-17C8-D3097822D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learning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with </a:t>
            </a:r>
            <a:r>
              <a:rPr lang="it-IT" b="1" dirty="0"/>
              <a:t>high-</a:t>
            </a:r>
            <a:r>
              <a:rPr lang="it-IT" b="1" dirty="0" err="1"/>
              <a:t>dimensionality</a:t>
            </a:r>
            <a:r>
              <a:rPr lang="it-IT" b="1" dirty="0"/>
              <a:t>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b="1" dirty="0"/>
              <a:t>images</a:t>
            </a:r>
          </a:p>
          <a:p>
            <a:r>
              <a:rPr lang="it-IT" dirty="0"/>
              <a:t>For </a:t>
            </a:r>
            <a:r>
              <a:rPr lang="it-IT" dirty="0" err="1"/>
              <a:t>instance</a:t>
            </a:r>
            <a:r>
              <a:rPr lang="it-IT" dirty="0"/>
              <a:t>,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in input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RGB </a:t>
            </a:r>
            <a:r>
              <a:rPr lang="it-IT" b="1" dirty="0"/>
              <a:t>images</a:t>
            </a:r>
            <a:r>
              <a:rPr lang="it-IT" dirty="0"/>
              <a:t>?</a:t>
            </a:r>
          </a:p>
          <a:p>
            <a:r>
              <a:rPr lang="en-US" dirty="0"/>
              <a:t>A first solution could be to “unroll” each image and to use each pixel’s value as input value:</a:t>
            </a:r>
            <a:endParaRPr lang="it-IT" dirty="0"/>
          </a:p>
          <a:p>
            <a:pPr lvl="1"/>
            <a:r>
              <a:rPr lang="it-IT" dirty="0"/>
              <a:t>The input </a:t>
            </a: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explodes</a:t>
            </a:r>
            <a:r>
              <a:rPr lang="it-IT" dirty="0"/>
              <a:t>: </a:t>
            </a:r>
            <a:r>
              <a:rPr lang="it-IT" b="1" dirty="0"/>
              <a:t>224 x 224 x 3 = ~150k </a:t>
            </a:r>
            <a:r>
              <a:rPr lang="it-IT" b="1" dirty="0" err="1"/>
              <a:t>values</a:t>
            </a:r>
            <a:r>
              <a:rPr lang="it-IT" dirty="0"/>
              <a:t>!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trivial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and </a:t>
            </a:r>
            <a:r>
              <a:rPr lang="it-IT" dirty="0" err="1"/>
              <a:t>what</a:t>
            </a:r>
            <a:r>
              <a:rPr lang="it-IT" dirty="0"/>
              <a:t> no</a:t>
            </a:r>
          </a:p>
          <a:p>
            <a:pPr lvl="1"/>
            <a:endParaRPr lang="it-IT" dirty="0"/>
          </a:p>
          <a:p>
            <a:r>
              <a:rPr lang="it-IT" dirty="0"/>
              <a:t>A second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b="1" dirty="0"/>
              <a:t>introduce a new step </a:t>
            </a:r>
            <a:r>
              <a:rPr lang="it-IT" dirty="0"/>
              <a:t>in the machine learning </a:t>
            </a:r>
            <a:r>
              <a:rPr lang="it-IT" dirty="0" err="1"/>
              <a:t>paradigm</a:t>
            </a:r>
            <a:r>
              <a:rPr lang="it-IT" dirty="0"/>
              <a:t>:</a:t>
            </a:r>
          </a:p>
        </p:txBody>
      </p:sp>
      <p:pic>
        <p:nvPicPr>
          <p:cNvPr id="15" name="Segnaposto contenuto 14" descr="Testa con ingranaggi contorno">
            <a:extLst>
              <a:ext uri="{FF2B5EF4-FFF2-40B4-BE49-F238E27FC236}">
                <a16:creationId xmlns:a16="http://schemas.microsoft.com/office/drawing/2014/main" id="{FB2DC56F-EDC9-B4D4-12B7-7F440E664D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48" y="5009679"/>
            <a:ext cx="629363" cy="62936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C935501-2960-7864-A8DC-B8301F0B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Descriptors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8AFB54-B1E3-AEE6-9251-700AA8A6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A85093F-FF95-73DE-1AF1-8B2E3B70B3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77AFE8C-38EF-09E3-843C-16E723704C8B}"/>
              </a:ext>
            </a:extLst>
          </p:cNvPr>
          <p:cNvSpPr/>
          <p:nvPr/>
        </p:nvSpPr>
        <p:spPr>
          <a:xfrm>
            <a:off x="1053554" y="4276703"/>
            <a:ext cx="1186004" cy="11657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A34C903-0477-F375-B577-87E0DB3A7593}"/>
              </a:ext>
            </a:extLst>
          </p:cNvPr>
          <p:cNvCxnSpPr/>
          <p:nvPr/>
        </p:nvCxnSpPr>
        <p:spPr>
          <a:xfrm>
            <a:off x="2878455" y="4961617"/>
            <a:ext cx="7604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D1495FB7-473B-1286-A19D-FF210CB315D3}"/>
              </a:ext>
            </a:extLst>
          </p:cNvPr>
          <p:cNvSpPr/>
          <p:nvPr/>
        </p:nvSpPr>
        <p:spPr>
          <a:xfrm>
            <a:off x="7131125" y="4326492"/>
            <a:ext cx="271604" cy="1261788"/>
          </a:xfrm>
          <a:prstGeom prst="leftBrace">
            <a:avLst>
              <a:gd name="adj1" fmla="val 5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019FCC-8BD6-E471-5320-7316C3F04560}"/>
              </a:ext>
            </a:extLst>
          </p:cNvPr>
          <p:cNvSpPr txBox="1"/>
          <p:nvPr/>
        </p:nvSpPr>
        <p:spPr>
          <a:xfrm>
            <a:off x="7341683" y="4458676"/>
            <a:ext cx="223504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0,25</a:t>
            </a:r>
          </a:p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0,366</a:t>
            </a:r>
          </a:p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1,25</a:t>
            </a:r>
          </a:p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1DC2464-FF03-83B5-9E3F-B11928EF36F9}"/>
              </a:ext>
            </a:extLst>
          </p:cNvPr>
          <p:cNvCxnSpPr/>
          <p:nvPr/>
        </p:nvCxnSpPr>
        <p:spPr>
          <a:xfrm>
            <a:off x="8816233" y="4941850"/>
            <a:ext cx="7604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F188A3A-D918-EBC2-01D6-1D95315FEC24}"/>
              </a:ext>
            </a:extLst>
          </p:cNvPr>
          <p:cNvSpPr/>
          <p:nvPr/>
        </p:nvSpPr>
        <p:spPr>
          <a:xfrm>
            <a:off x="9852278" y="4723550"/>
            <a:ext cx="1186004" cy="4365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57EAA-215D-D036-3B8F-10FD9EB8AEFB}"/>
              </a:ext>
            </a:extLst>
          </p:cNvPr>
          <p:cNvSpPr txBox="1"/>
          <p:nvPr/>
        </p:nvSpPr>
        <p:spPr>
          <a:xfrm>
            <a:off x="590963" y="5600060"/>
            <a:ext cx="223504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High dimensional data</a:t>
            </a:r>
          </a:p>
          <a:p>
            <a:pPr algn="ctr"/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(image)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C1A0DBC-21D9-FEBC-0CFE-E0273436E963}"/>
              </a:ext>
            </a:extLst>
          </p:cNvPr>
          <p:cNvSpPr txBox="1"/>
          <p:nvPr/>
        </p:nvSpPr>
        <p:spPr>
          <a:xfrm>
            <a:off x="6786261" y="5687151"/>
            <a:ext cx="223504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Descriptor</a:t>
            </a:r>
          </a:p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(FD)</a:t>
            </a:r>
            <a:endParaRPr lang="it-IT" sz="16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0992C37-01F5-5DD2-DD24-7629EC6E8E41}"/>
              </a:ext>
            </a:extLst>
          </p:cNvPr>
          <p:cNvSpPr txBox="1"/>
          <p:nvPr/>
        </p:nvSpPr>
        <p:spPr>
          <a:xfrm>
            <a:off x="3145281" y="5605078"/>
            <a:ext cx="30014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to extract useful information in a “compact” way?</a:t>
            </a:r>
            <a:endParaRPr lang="it-IT" sz="16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BD8728-2979-502B-EECD-91BE1248E2AB}"/>
              </a:ext>
            </a:extLst>
          </p:cNvPr>
          <p:cNvSpPr txBox="1"/>
          <p:nvPr/>
        </p:nvSpPr>
        <p:spPr>
          <a:xfrm>
            <a:off x="3494182" y="4148592"/>
            <a:ext cx="223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Human </a:t>
            </a:r>
          </a:p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intervention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26" name="Picture 2" descr="271,012 Foto Casa Al Mare, Immagini e Vettoriali">
            <a:extLst>
              <a:ext uri="{FF2B5EF4-FFF2-40B4-BE49-F238E27FC236}">
                <a16:creationId xmlns:a16="http://schemas.microsoft.com/office/drawing/2014/main" id="{AB5331E5-BE8E-30AE-2B6E-D4CA3BDCE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86" y="4276703"/>
            <a:ext cx="1186072" cy="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33D1F8B-6558-1A6E-E850-446B2271822E}"/>
              </a:ext>
            </a:extLst>
          </p:cNvPr>
          <p:cNvCxnSpPr/>
          <p:nvPr/>
        </p:nvCxnSpPr>
        <p:spPr>
          <a:xfrm>
            <a:off x="6146780" y="4957386"/>
            <a:ext cx="7604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1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79F739A-671B-468D-83F1-5230DE4E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11662912" cy="5156291"/>
          </a:xfrm>
        </p:spPr>
        <p:txBody>
          <a:bodyPr>
            <a:normAutofit/>
          </a:bodyPr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b="1" dirty="0" err="1"/>
              <a:t>different</a:t>
            </a:r>
            <a:r>
              <a:rPr lang="it-IT" b="1" dirty="0"/>
              <a:t> tasks </a:t>
            </a:r>
            <a:r>
              <a:rPr lang="it-IT" dirty="0"/>
              <a:t>in ML → </a:t>
            </a:r>
            <a:r>
              <a:rPr lang="it-IT" b="1" dirty="0" err="1"/>
              <a:t>depending</a:t>
            </a:r>
            <a:r>
              <a:rPr lang="it-IT" b="1" dirty="0"/>
              <a:t> on the output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Classification</a:t>
            </a:r>
            <a:r>
              <a:rPr lang="it-IT" dirty="0"/>
              <a:t>, </a:t>
            </a:r>
            <a:r>
              <a:rPr lang="it-IT" b="1" dirty="0" err="1"/>
              <a:t>regression</a:t>
            </a:r>
            <a:r>
              <a:rPr lang="it-IT" dirty="0"/>
              <a:t> and </a:t>
            </a:r>
            <a:r>
              <a:rPr lang="it-IT" b="1" dirty="0"/>
              <a:t>clustering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Classification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Given a </a:t>
            </a:r>
            <a:r>
              <a:rPr lang="it-IT" b="1" dirty="0" err="1"/>
              <a:t>specific</a:t>
            </a:r>
            <a:r>
              <a:rPr lang="it-IT" b="1" dirty="0"/>
              <a:t> input, the model (</a:t>
            </a:r>
            <a:r>
              <a:rPr lang="it-IT" b="1" i="1" dirty="0" err="1"/>
              <a:t>classifier</a:t>
            </a:r>
            <a:r>
              <a:rPr lang="it-IT" b="1" dirty="0"/>
              <a:t>) outputs a class  (pattern → class)</a:t>
            </a:r>
            <a:r>
              <a:rPr lang="it-IT" dirty="0"/>
              <a:t>.</a:t>
            </a:r>
          </a:p>
          <a:p>
            <a:pPr lvl="2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b="1" dirty="0" err="1"/>
              <a:t>only</a:t>
            </a:r>
            <a:r>
              <a:rPr lang="it-IT" b="1" dirty="0"/>
              <a:t> 2</a:t>
            </a:r>
            <a:r>
              <a:rPr lang="it-IT" dirty="0"/>
              <a:t> classes, </a:t>
            </a:r>
            <a:r>
              <a:rPr lang="it-IT" dirty="0" err="1"/>
              <a:t>we</a:t>
            </a:r>
            <a:r>
              <a:rPr lang="it-IT" dirty="0"/>
              <a:t> call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b="1" dirty="0" err="1"/>
              <a:t>binary</a:t>
            </a:r>
            <a:r>
              <a:rPr lang="it-IT" b="1" dirty="0"/>
              <a:t> </a:t>
            </a:r>
            <a:r>
              <a:rPr lang="it-IT" b="1" dirty="0" err="1"/>
              <a:t>classification</a:t>
            </a:r>
            <a:endParaRPr lang="it-IT" b="1" dirty="0"/>
          </a:p>
          <a:p>
            <a:pPr lvl="2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b="1" dirty="0"/>
              <a:t>multiple</a:t>
            </a:r>
            <a:r>
              <a:rPr lang="it-IT" dirty="0"/>
              <a:t> classes (&gt;2), </a:t>
            </a:r>
            <a:r>
              <a:rPr lang="it-IT" dirty="0" err="1"/>
              <a:t>we</a:t>
            </a:r>
            <a:r>
              <a:rPr lang="it-IT" dirty="0"/>
              <a:t> call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b="1" dirty="0"/>
              <a:t>multi-class </a:t>
            </a:r>
            <a:r>
              <a:rPr lang="it-IT" b="1" dirty="0" err="1"/>
              <a:t>classification</a:t>
            </a:r>
            <a:endParaRPr lang="it-IT" b="1" dirty="0"/>
          </a:p>
          <a:p>
            <a:pPr lvl="1"/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a class </a:t>
            </a:r>
            <a:r>
              <a:rPr lang="it-IT" dirty="0"/>
              <a:t>(the output of the </a:t>
            </a:r>
            <a:r>
              <a:rPr lang="it-IT" dirty="0" err="1"/>
              <a:t>classification</a:t>
            </a:r>
            <a:r>
              <a:rPr lang="it-IT" dirty="0"/>
              <a:t> task)?</a:t>
            </a:r>
          </a:p>
          <a:p>
            <a:pPr lvl="2"/>
            <a:r>
              <a:rPr lang="en-US" dirty="0"/>
              <a:t>A </a:t>
            </a:r>
            <a:r>
              <a:rPr lang="en-US" b="1" dirty="0"/>
              <a:t>data set </a:t>
            </a:r>
            <a:r>
              <a:rPr lang="en-US" dirty="0"/>
              <a:t>having </a:t>
            </a:r>
            <a:r>
              <a:rPr lang="en-US" b="1" dirty="0"/>
              <a:t>common</a:t>
            </a:r>
            <a:r>
              <a:rPr lang="en-US" dirty="0"/>
              <a:t> properties</a:t>
            </a:r>
          </a:p>
          <a:p>
            <a:pPr lvl="2"/>
            <a:r>
              <a:rPr lang="en-US" dirty="0"/>
              <a:t>The concept of class is related with the concept of “label” previously introduced</a:t>
            </a:r>
          </a:p>
          <a:p>
            <a:pPr lvl="3"/>
            <a:r>
              <a:rPr lang="en-US" dirty="0"/>
              <a:t>Different labels can be grouped in a single class.</a:t>
            </a:r>
          </a:p>
          <a:p>
            <a:pPr lvl="2"/>
            <a:r>
              <a:rPr lang="it-IT" dirty="0"/>
              <a:t>The concept of class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semantic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by the working </a:t>
            </a:r>
            <a:r>
              <a:rPr lang="it-IT" dirty="0" err="1"/>
              <a:t>context</a:t>
            </a:r>
            <a:r>
              <a:rPr lang="it-IT" dirty="0"/>
              <a:t> </a:t>
            </a:r>
          </a:p>
          <a:p>
            <a:pPr lvl="3"/>
            <a:r>
              <a:rPr lang="it-IT" dirty="0" err="1"/>
              <a:t>Examples</a:t>
            </a:r>
            <a:r>
              <a:rPr lang="it-IT" dirty="0"/>
              <a:t>: </a:t>
            </a:r>
          </a:p>
          <a:p>
            <a:pPr lvl="4"/>
            <a:r>
              <a:rPr lang="it-IT" dirty="0" err="1"/>
              <a:t>Classification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letters</a:t>
            </a:r>
            <a:r>
              <a:rPr lang="it-IT" dirty="0"/>
              <a:t> → 21 classes</a:t>
            </a:r>
          </a:p>
          <a:p>
            <a:pPr lvl="4"/>
            <a:r>
              <a:rPr lang="it-IT" dirty="0" err="1"/>
              <a:t>Classification</a:t>
            </a:r>
            <a:r>
              <a:rPr lang="it-IT" dirty="0"/>
              <a:t> of </a:t>
            </a:r>
            <a:r>
              <a:rPr lang="it-IT" dirty="0" err="1"/>
              <a:t>italian</a:t>
            </a:r>
            <a:r>
              <a:rPr lang="it-IT" dirty="0"/>
              <a:t>/</a:t>
            </a:r>
            <a:r>
              <a:rPr lang="it-IT" dirty="0" err="1"/>
              <a:t>indian</a:t>
            </a:r>
            <a:r>
              <a:rPr lang="it-IT" dirty="0"/>
              <a:t> </a:t>
            </a:r>
            <a:r>
              <a:rPr lang="it-IT" dirty="0" err="1"/>
              <a:t>alphabets</a:t>
            </a:r>
            <a:r>
              <a:rPr lang="it-IT" dirty="0"/>
              <a:t> → 2 classes</a:t>
            </a:r>
          </a:p>
          <a:p>
            <a:pPr marL="0" indent="0">
              <a:buNone/>
            </a:pPr>
            <a:r>
              <a:rPr lang="it-IT" dirty="0"/>
              <a:t>→ In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exercises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tackle </a:t>
            </a:r>
            <a:r>
              <a:rPr lang="it-IT" b="1" dirty="0" err="1"/>
              <a:t>classification</a:t>
            </a:r>
            <a:r>
              <a:rPr lang="it-IT" dirty="0"/>
              <a:t> tasks.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50744AD-92B1-4F77-A668-0793D73D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174CC5-91C3-48D3-B2C2-5F33D8F1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CBF30A1-6BE8-414A-9E9F-37E46F3D6B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F25FA5E-46F0-D09D-1A73-75787A707B67}"/>
              </a:ext>
            </a:extLst>
          </p:cNvPr>
          <p:cNvCxnSpPr/>
          <p:nvPr/>
        </p:nvCxnSpPr>
        <p:spPr>
          <a:xfrm>
            <a:off x="10545616" y="3124200"/>
            <a:ext cx="0" cy="60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097125E1-2F37-6C8C-2D15-600E3A25D594}"/>
              </a:ext>
            </a:extLst>
          </p:cNvPr>
          <p:cNvSpPr/>
          <p:nvPr/>
        </p:nvSpPr>
        <p:spPr>
          <a:xfrm>
            <a:off x="9748801" y="3883892"/>
            <a:ext cx="1568232" cy="563418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Classifier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8D35A0A-39D5-06F6-D581-EE516550F1DF}"/>
              </a:ext>
            </a:extLst>
          </p:cNvPr>
          <p:cNvCxnSpPr/>
          <p:nvPr/>
        </p:nvCxnSpPr>
        <p:spPr>
          <a:xfrm>
            <a:off x="10517907" y="4611254"/>
            <a:ext cx="0" cy="60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1555A1-7BD8-A360-318C-1E4CFC36C2AB}"/>
              </a:ext>
            </a:extLst>
          </p:cNvPr>
          <p:cNvSpPr txBox="1"/>
          <p:nvPr/>
        </p:nvSpPr>
        <p:spPr>
          <a:xfrm>
            <a:off x="9733791" y="5277224"/>
            <a:ext cx="156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Cat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(class)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3A81FC6-A06C-85CB-7F31-1D1341E94978}"/>
              </a:ext>
            </a:extLst>
          </p:cNvPr>
          <p:cNvSpPr txBox="1"/>
          <p:nvPr/>
        </p:nvSpPr>
        <p:spPr>
          <a:xfrm>
            <a:off x="9748801" y="1755115"/>
            <a:ext cx="15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A69BDC29-0BF0-261B-0242-A5EB583AE3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Perchè al gatto piace stare in alto? | Purina">
            <a:extLst>
              <a:ext uri="{FF2B5EF4-FFF2-40B4-BE49-F238E27FC236}">
                <a16:creationId xmlns:a16="http://schemas.microsoft.com/office/drawing/2014/main" id="{8DBF08AD-F7BC-1CC8-A547-D973AC4A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791" y="2130219"/>
            <a:ext cx="1568232" cy="8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07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losione: 14 punte 15">
            <a:extLst>
              <a:ext uri="{FF2B5EF4-FFF2-40B4-BE49-F238E27FC236}">
                <a16:creationId xmlns:a16="http://schemas.microsoft.com/office/drawing/2014/main" id="{5B101668-F73A-3EDE-78D9-6814EE70B944}"/>
              </a:ext>
            </a:extLst>
          </p:cNvPr>
          <p:cNvSpPr/>
          <p:nvPr/>
        </p:nvSpPr>
        <p:spPr>
          <a:xfrm>
            <a:off x="4356321" y="641513"/>
            <a:ext cx="3921209" cy="3559367"/>
          </a:xfrm>
          <a:prstGeom prst="irregularSeal2">
            <a:avLst/>
          </a:prstGeom>
          <a:solidFill>
            <a:srgbClr val="D34817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EBDC2D8-3FA3-E32B-6CC5-C82A0638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3600" dirty="0"/>
          </a:p>
          <a:p>
            <a:r>
              <a:rPr lang="it-IT" b="1" dirty="0"/>
              <a:t>Feature </a:t>
            </a:r>
            <a:r>
              <a:rPr lang="it-IT" b="1" dirty="0" err="1"/>
              <a:t>Extraction</a:t>
            </a:r>
            <a:r>
              <a:rPr lang="it-IT" dirty="0"/>
              <a:t>: the </a:t>
            </a:r>
            <a:r>
              <a:rPr lang="it-IT" dirty="0" err="1"/>
              <a:t>extraction</a:t>
            </a:r>
            <a:r>
              <a:rPr lang="it-IT" dirty="0"/>
              <a:t> procedure of features from data</a:t>
            </a:r>
          </a:p>
          <a:p>
            <a:r>
              <a:rPr lang="it-IT" b="1" dirty="0"/>
              <a:t>Feature/Feature </a:t>
            </a:r>
            <a:r>
              <a:rPr lang="it-IT" b="1" dirty="0" err="1"/>
              <a:t>Descriptor</a:t>
            </a:r>
            <a:r>
              <a:rPr lang="it-IT" dirty="0"/>
              <a:t>: </a:t>
            </a:r>
            <a:r>
              <a:rPr lang="en-US" dirty="0"/>
              <a:t>an </a:t>
            </a:r>
            <a:r>
              <a:rPr lang="en-US" i="1" dirty="0"/>
              <a:t>n</a:t>
            </a:r>
            <a:r>
              <a:rPr lang="en-US" dirty="0"/>
              <a:t>-dimensional vector of numerical features that </a:t>
            </a:r>
            <a:r>
              <a:rPr lang="en-US" b="1" dirty="0"/>
              <a:t>represent</a:t>
            </a:r>
            <a:r>
              <a:rPr lang="en-US" dirty="0"/>
              <a:t> (in a </a:t>
            </a:r>
            <a:r>
              <a:rPr lang="en-US" i="1" dirty="0"/>
              <a:t>discriminative </a:t>
            </a:r>
            <a:r>
              <a:rPr lang="en-US" dirty="0"/>
              <a:t>way) some object (used as input data).</a:t>
            </a:r>
          </a:p>
          <a:p>
            <a:r>
              <a:rPr lang="en-US" dirty="0"/>
              <a:t>Actually, the terms </a:t>
            </a:r>
            <a:r>
              <a:rPr lang="en-US" i="1" dirty="0"/>
              <a:t>feature</a:t>
            </a:r>
            <a:r>
              <a:rPr lang="en-US" dirty="0"/>
              <a:t> and </a:t>
            </a:r>
            <a:r>
              <a:rPr lang="en-US" i="1" dirty="0"/>
              <a:t>data</a:t>
            </a:r>
            <a:r>
              <a:rPr lang="en-US" dirty="0"/>
              <a:t> are often interchangeable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0F1E7B-5028-C132-ACAC-4C97E378AA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0FEE176-D949-F4C1-ED2B-B09238B4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Extraction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406F46-EF1A-56F9-1DC9-2356D327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D1ADA7A-BB6C-7844-4189-558ECB891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CC528ED-19A8-8AB3-9920-13DAB9102FB1}"/>
              </a:ext>
            </a:extLst>
          </p:cNvPr>
          <p:cNvSpPr/>
          <p:nvPr/>
        </p:nvSpPr>
        <p:spPr>
          <a:xfrm>
            <a:off x="969725" y="184029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9E87E05-4B25-4ED3-25B2-F0C0CF0A66C2}"/>
              </a:ext>
            </a:extLst>
          </p:cNvPr>
          <p:cNvSpPr/>
          <p:nvPr/>
        </p:nvSpPr>
        <p:spPr>
          <a:xfrm>
            <a:off x="3191071" y="184029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PROCESSING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D9C3944-652C-6CDE-883A-4F4CEACEC3CC}"/>
              </a:ext>
            </a:extLst>
          </p:cNvPr>
          <p:cNvSpPr/>
          <p:nvPr/>
        </p:nvSpPr>
        <p:spPr>
          <a:xfrm>
            <a:off x="5383799" y="184029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EXTRACTION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ED93FB3-8549-27BD-CF43-633A08C62BC9}"/>
              </a:ext>
            </a:extLst>
          </p:cNvPr>
          <p:cNvSpPr/>
          <p:nvPr/>
        </p:nvSpPr>
        <p:spPr>
          <a:xfrm>
            <a:off x="7576527" y="184029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451A752-D409-F867-5CA1-DAD145B0A138}"/>
              </a:ext>
            </a:extLst>
          </p:cNvPr>
          <p:cNvSpPr/>
          <p:nvPr/>
        </p:nvSpPr>
        <p:spPr>
          <a:xfrm>
            <a:off x="9595875" y="184029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DBE22F4-324E-04CE-3B1B-A62E73710555}"/>
              </a:ext>
            </a:extLst>
          </p:cNvPr>
          <p:cNvCxnSpPr/>
          <p:nvPr/>
        </p:nvCxnSpPr>
        <p:spPr>
          <a:xfrm>
            <a:off x="2588092" y="242119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CBA6EEC-7F2E-9DAF-7CF7-655D643B713B}"/>
              </a:ext>
            </a:extLst>
          </p:cNvPr>
          <p:cNvCxnSpPr/>
          <p:nvPr/>
        </p:nvCxnSpPr>
        <p:spPr>
          <a:xfrm>
            <a:off x="4772492" y="242119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77FA4E6-D7F2-122F-AC3D-FCE85348902A}"/>
              </a:ext>
            </a:extLst>
          </p:cNvPr>
          <p:cNvCxnSpPr/>
          <p:nvPr/>
        </p:nvCxnSpPr>
        <p:spPr>
          <a:xfrm>
            <a:off x="6984602" y="2422929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85005D6-DEFC-3442-DED9-ABB3655B28C4}"/>
              </a:ext>
            </a:extLst>
          </p:cNvPr>
          <p:cNvCxnSpPr/>
          <p:nvPr/>
        </p:nvCxnSpPr>
        <p:spPr>
          <a:xfrm>
            <a:off x="9099729" y="242119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5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1B9A415-AA78-DE3F-F860-647DD675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Data</a:t>
            </a:r>
            <a:r>
              <a:rPr lang="it-IT" dirty="0"/>
              <a:t>: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in a set (</a:t>
            </a:r>
            <a:r>
              <a:rPr lang="it-IT" i="1" dirty="0"/>
              <a:t>dataset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use in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can </a:t>
            </a:r>
            <a:r>
              <a:rPr lang="it-IT" dirty="0" err="1"/>
              <a:t>named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i="1" dirty="0"/>
              <a:t>data point</a:t>
            </a:r>
            <a:r>
              <a:rPr lang="it-IT" dirty="0"/>
              <a:t>, </a:t>
            </a:r>
            <a:r>
              <a:rPr lang="it-IT" i="1" dirty="0" err="1"/>
              <a:t>observation</a:t>
            </a:r>
            <a:r>
              <a:rPr lang="it-IT" dirty="0"/>
              <a:t>, </a:t>
            </a:r>
            <a:r>
              <a:rPr lang="it-IT" i="1" dirty="0"/>
              <a:t>data sample, data</a:t>
            </a:r>
            <a:r>
              <a:rPr lang="it-IT" dirty="0"/>
              <a:t>.</a:t>
            </a:r>
            <a:endParaRPr lang="it-IT" sz="900" b="1" dirty="0"/>
          </a:p>
          <a:p>
            <a:endParaRPr lang="it-IT" sz="900" b="1" dirty="0"/>
          </a:p>
          <a:p>
            <a:r>
              <a:rPr lang="it-IT" b="1" dirty="0"/>
              <a:t>Feature</a:t>
            </a:r>
            <a:r>
              <a:rPr lang="it-IT" dirty="0"/>
              <a:t>: </a:t>
            </a:r>
            <a:r>
              <a:rPr lang="en-US" dirty="0"/>
              <a:t>individual characteristics or attributes used to describe and represent data points.</a:t>
            </a:r>
          </a:p>
          <a:p>
            <a:pPr lvl="1"/>
            <a:r>
              <a:rPr lang="en-US" dirty="0"/>
              <a:t>Also, the variables or properties that </a:t>
            </a:r>
            <a:r>
              <a:rPr lang="en-US" b="1" dirty="0"/>
              <a:t>capture information </a:t>
            </a:r>
            <a:r>
              <a:rPr lang="en-US" dirty="0"/>
              <a:t>about the data</a:t>
            </a:r>
          </a:p>
          <a:p>
            <a:pPr lvl="1"/>
            <a:r>
              <a:rPr lang="en-US" dirty="0"/>
              <a:t>The number of features is referred as </a:t>
            </a:r>
            <a:r>
              <a:rPr lang="en-US" b="1" dirty="0"/>
              <a:t>dimensionality </a:t>
            </a:r>
            <a:r>
              <a:rPr lang="en-US" dirty="0"/>
              <a:t>(!= the number of data)</a:t>
            </a:r>
          </a:p>
          <a:p>
            <a:pPr lvl="2"/>
            <a:r>
              <a:rPr lang="en-US" dirty="0"/>
              <a:t>If the dimensionality is 2, it is easy to plot and visualize the feature distribution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In a dataset of housing prices, features could include </a:t>
            </a:r>
            <a:br>
              <a:rPr lang="en-US" dirty="0"/>
            </a:br>
            <a:r>
              <a:rPr lang="en-US" dirty="0"/>
              <a:t>the number of bedrooms, location, and number of </a:t>
            </a:r>
            <a:br>
              <a:rPr lang="en-US" dirty="0"/>
            </a:br>
            <a:r>
              <a:rPr lang="en-US" dirty="0"/>
              <a:t>bathrooms.</a:t>
            </a:r>
          </a:p>
          <a:p>
            <a:pPr lvl="2"/>
            <a:r>
              <a:rPr lang="en-US" dirty="0"/>
              <a:t>In a dataset of geometric shapes, features include the </a:t>
            </a:r>
            <a:br>
              <a:rPr lang="en-US" dirty="0"/>
            </a:br>
            <a:r>
              <a:rPr lang="en-US" dirty="0"/>
              <a:t>coordinates of the vertices of each shape</a:t>
            </a:r>
          </a:p>
          <a:p>
            <a:pPr lvl="2"/>
            <a:r>
              <a:rPr lang="en-US" dirty="0"/>
              <a:t>In a dataset of people, features could include only the </a:t>
            </a:r>
            <a:br>
              <a:rPr lang="en-US" dirty="0"/>
            </a:br>
            <a:r>
              <a:rPr lang="en-US" dirty="0"/>
              <a:t>height and the weight of each person.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E2E83-192B-1C03-527E-A8FFBFB339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2D6287B-E1E9-7680-23ED-25695340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E01C01-56EC-451A-F133-3E141FE3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28D5F3E-63A5-566D-8174-B90764981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The Relationship Between Human Height and Weight – GeoGebra">
            <a:extLst>
              <a:ext uri="{FF2B5EF4-FFF2-40B4-BE49-F238E27FC236}">
                <a16:creationId xmlns:a16="http://schemas.microsoft.com/office/drawing/2014/main" id="{693970C6-6619-850C-A6FD-7047E5C2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65" y="3598817"/>
            <a:ext cx="4609882" cy="25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169F82B-1B1A-BC3E-9D86-42FCB29F2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5769535" cy="51562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b="1" dirty="0"/>
              <a:t>Object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shape</a:t>
            </a:r>
            <a:endParaRPr lang="it-IT" dirty="0"/>
          </a:p>
          <a:p>
            <a:pPr marL="0" indent="0" algn="ctr">
              <a:buNone/>
            </a:pPr>
            <a:endParaRPr lang="it-IT" b="1" dirty="0"/>
          </a:p>
          <a:p>
            <a:pPr marL="0" indent="0" algn="ctr">
              <a:buNone/>
            </a:pPr>
            <a:endParaRPr lang="it-IT" b="1" dirty="0"/>
          </a:p>
          <a:p>
            <a:pPr marL="0" indent="0" algn="ctr">
              <a:buNone/>
            </a:pPr>
            <a:r>
              <a:rPr lang="it-IT" b="1" dirty="0"/>
              <a:t>Data</a:t>
            </a:r>
            <a:br>
              <a:rPr lang="it-IT" dirty="0"/>
            </a:br>
            <a:r>
              <a:rPr lang="it-IT" dirty="0"/>
              <a:t>Array of </a:t>
            </a:r>
            <a:r>
              <a:rPr lang="it-IT" dirty="0" err="1"/>
              <a:t>values</a:t>
            </a:r>
            <a:r>
              <a:rPr lang="it-IT" dirty="0"/>
              <a:t> (</a:t>
            </a:r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diagonals</a:t>
            </a:r>
            <a:r>
              <a:rPr lang="it-IT" dirty="0"/>
              <a:t>, …)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b="1" dirty="0"/>
          </a:p>
          <a:p>
            <a:pPr marL="0" indent="0" algn="ctr">
              <a:buNone/>
            </a:pPr>
            <a:r>
              <a:rPr lang="it-IT" b="1" dirty="0"/>
              <a:t>Feature </a:t>
            </a:r>
            <a:r>
              <a:rPr lang="it-IT" b="1" dirty="0" err="1"/>
              <a:t>Descriptor</a:t>
            </a:r>
            <a:endParaRPr lang="it-IT" b="1" dirty="0"/>
          </a:p>
          <a:p>
            <a:pPr marL="457200" lvl="1" indent="0" algn="ctr">
              <a:buNone/>
            </a:pPr>
            <a:r>
              <a:rPr lang="it-IT" dirty="0"/>
              <a:t>A (sub)set of the </a:t>
            </a:r>
            <a:r>
              <a:rPr lang="it-IT" dirty="0" err="1"/>
              <a:t>coordinates</a:t>
            </a:r>
            <a:endParaRPr lang="it-IT" dirty="0"/>
          </a:p>
          <a:p>
            <a:pPr marL="457200" lvl="1" indent="0" algn="ctr">
              <a:buNone/>
            </a:pPr>
            <a:r>
              <a:rPr lang="it-IT" dirty="0"/>
              <a:t>A «new </a:t>
            </a:r>
            <a:r>
              <a:rPr lang="it-IT" dirty="0" err="1"/>
              <a:t>value</a:t>
            </a:r>
            <a:r>
              <a:rPr lang="it-IT" dirty="0"/>
              <a:t>»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compute from </a:t>
            </a:r>
            <a:r>
              <a:rPr lang="it-IT" dirty="0" err="1"/>
              <a:t>coordinates</a:t>
            </a:r>
            <a:endParaRPr lang="it-IT" dirty="0"/>
          </a:p>
          <a:p>
            <a:pPr marL="457200" lvl="1" indent="0" algn="ctr">
              <a:buNone/>
            </a:pPr>
            <a:r>
              <a:rPr lang="it-IT" dirty="0"/>
              <a:t>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4BC9BA-92BE-D52C-F3D2-51D34A9D83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F62C50-B895-0A95-3116-3822BB02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of Feature </a:t>
            </a:r>
            <a:r>
              <a:rPr lang="it-IT" dirty="0" err="1"/>
              <a:t>Descriptor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36DB75-961B-D24C-94D1-B6F28BB8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5BBD68D-505A-B6CB-F165-45732C1790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734B2C76-967F-A086-891B-DD55E0665CA4}"/>
              </a:ext>
            </a:extLst>
          </p:cNvPr>
          <p:cNvSpPr/>
          <p:nvPr/>
        </p:nvSpPr>
        <p:spPr>
          <a:xfrm>
            <a:off x="2933594" y="1883120"/>
            <a:ext cx="389300" cy="60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17DCEA00-DD1E-C3F7-8F4B-F02B10390494}"/>
              </a:ext>
            </a:extLst>
          </p:cNvPr>
          <p:cNvSpPr/>
          <p:nvPr/>
        </p:nvSpPr>
        <p:spPr>
          <a:xfrm>
            <a:off x="2933594" y="3624230"/>
            <a:ext cx="389300" cy="60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1">
            <a:extLst>
              <a:ext uri="{FF2B5EF4-FFF2-40B4-BE49-F238E27FC236}">
                <a16:creationId xmlns:a16="http://schemas.microsoft.com/office/drawing/2014/main" id="{3E97C836-6D03-A701-D08D-B99AF045FDF6}"/>
              </a:ext>
            </a:extLst>
          </p:cNvPr>
          <p:cNvSpPr txBox="1">
            <a:spLocks/>
          </p:cNvSpPr>
          <p:nvPr/>
        </p:nvSpPr>
        <p:spPr>
          <a:xfrm>
            <a:off x="6189554" y="1020672"/>
            <a:ext cx="5769535" cy="515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/>
              <a:t>Object</a:t>
            </a:r>
            <a:br>
              <a:rPr lang="it-IT" dirty="0"/>
            </a:br>
            <a:r>
              <a:rPr lang="it-IT" dirty="0"/>
              <a:t>An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/>
              <a:t>Data</a:t>
            </a:r>
            <a:br>
              <a:rPr lang="it-IT" dirty="0"/>
            </a:br>
            <a:r>
              <a:rPr lang="it-IT" dirty="0"/>
              <a:t>Matrix of </a:t>
            </a:r>
            <a:r>
              <a:rPr lang="it-IT" dirty="0" err="1"/>
              <a:t>values</a:t>
            </a:r>
            <a:r>
              <a:rPr lang="it-IT" dirty="0"/>
              <a:t> (pixels)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 algn="ctr">
              <a:buNone/>
            </a:pPr>
            <a:r>
              <a:rPr lang="it-IT" b="1" dirty="0"/>
              <a:t>Feature </a:t>
            </a:r>
            <a:r>
              <a:rPr lang="it-IT" b="1" dirty="0" err="1"/>
              <a:t>Descriptor</a:t>
            </a:r>
            <a:endParaRPr lang="it-IT" b="1" dirty="0"/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it-IT" dirty="0" err="1"/>
              <a:t>Unrolled</a:t>
            </a:r>
            <a:r>
              <a:rPr lang="it-IT" dirty="0"/>
              <a:t> or a subset of pixels</a:t>
            </a:r>
          </a:p>
          <a:p>
            <a:pPr marL="457200" lvl="1" indent="0" algn="ctr">
              <a:buNone/>
            </a:pPr>
            <a:r>
              <a:rPr lang="it-IT" dirty="0"/>
              <a:t>A «new </a:t>
            </a:r>
            <a:r>
              <a:rPr lang="it-IT" dirty="0" err="1"/>
              <a:t>value</a:t>
            </a:r>
            <a:r>
              <a:rPr lang="it-IT" dirty="0"/>
              <a:t>»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compute from pixels</a:t>
            </a:r>
          </a:p>
          <a:p>
            <a:pPr marL="457200" lvl="1" indent="0" algn="ctr">
              <a:buNone/>
            </a:pPr>
            <a:r>
              <a:rPr lang="it-IT" dirty="0"/>
              <a:t>...</a:t>
            </a: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5E199641-9F64-83CE-38C0-41ECC89893C6}"/>
              </a:ext>
            </a:extLst>
          </p:cNvPr>
          <p:cNvSpPr/>
          <p:nvPr/>
        </p:nvSpPr>
        <p:spPr>
          <a:xfrm>
            <a:off x="8890235" y="1883120"/>
            <a:ext cx="389300" cy="60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998F07B0-63E0-00D9-2457-9F0D1C88D28C}"/>
              </a:ext>
            </a:extLst>
          </p:cNvPr>
          <p:cNvSpPr/>
          <p:nvPr/>
        </p:nvSpPr>
        <p:spPr>
          <a:xfrm>
            <a:off x="8890235" y="3624230"/>
            <a:ext cx="389300" cy="603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079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93B6D9E-0293-CF30-A3FE-50529013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6421384" cy="5156291"/>
          </a:xfrm>
        </p:spPr>
        <p:txBody>
          <a:bodyPr>
            <a:normAutofit/>
          </a:bodyPr>
          <a:lstStyle/>
          <a:p>
            <a:r>
              <a:rPr lang="it-IT" dirty="0"/>
              <a:t>A visual feature </a:t>
            </a:r>
            <a:r>
              <a:rPr lang="it-IT" dirty="0" err="1"/>
              <a:t>descriptor</a:t>
            </a:r>
            <a:r>
              <a:rPr lang="it-IT" dirty="0"/>
              <a:t> (work with images)</a:t>
            </a:r>
          </a:p>
          <a:p>
            <a:r>
              <a:rPr lang="en-US" dirty="0"/>
              <a:t>Good to describe the </a:t>
            </a:r>
            <a:r>
              <a:rPr lang="en-US" b="1" dirty="0"/>
              <a:t>shape </a:t>
            </a:r>
            <a:r>
              <a:rPr lang="en-US" dirty="0"/>
              <a:t>of an object!</a:t>
            </a:r>
          </a:p>
          <a:p>
            <a:r>
              <a:rPr lang="en-US" dirty="0"/>
              <a:t>HOG provides the </a:t>
            </a:r>
            <a:r>
              <a:rPr lang="en-US" b="1" dirty="0"/>
              <a:t>edge</a:t>
            </a:r>
            <a:r>
              <a:rPr lang="en-US" dirty="0"/>
              <a:t> direction:</a:t>
            </a:r>
          </a:p>
          <a:p>
            <a:pPr lvl="1"/>
            <a:r>
              <a:rPr lang="en-US" dirty="0"/>
              <a:t>The whole image is divided into smaller regions </a:t>
            </a:r>
          </a:p>
          <a:p>
            <a:pPr lvl="1"/>
            <a:r>
              <a:rPr lang="en-US" dirty="0"/>
              <a:t>For each region, the edge directions are calculated</a:t>
            </a:r>
          </a:p>
          <a:p>
            <a:pPr lvl="2"/>
            <a:r>
              <a:rPr lang="en-US" b="1" dirty="0"/>
              <a:t>Edge</a:t>
            </a:r>
            <a:r>
              <a:rPr lang="en-US" dirty="0"/>
              <a:t> →  curves at which the brightness changes sharply</a:t>
            </a:r>
          </a:p>
          <a:p>
            <a:pPr lvl="2"/>
            <a:r>
              <a:rPr lang="en-US" b="1" dirty="0"/>
              <a:t>Direction</a:t>
            </a:r>
            <a:r>
              <a:rPr lang="en-US" dirty="0"/>
              <a:t> → angle and magnitude of edges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these directions are provided through a histogram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395B27-C7D6-DE78-1911-2D2AD6863D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95F7EAE-05D8-C7D4-3501-23B5E650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Histogram</a:t>
            </a:r>
            <a:r>
              <a:rPr lang="it-IT" dirty="0"/>
              <a:t> of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Gradients</a:t>
            </a:r>
            <a:r>
              <a:rPr lang="it-IT" dirty="0"/>
              <a:t> (HOG)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1A3DDD-D77E-7A8A-292F-C0142DD5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8E0464D-B6E6-917A-93D9-158CBDD35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Histogram of Oriented Gradients — skimage v0.19.2 docs">
            <a:extLst>
              <a:ext uri="{FF2B5EF4-FFF2-40B4-BE49-F238E27FC236}">
                <a16:creationId xmlns:a16="http://schemas.microsoft.com/office/drawing/2014/main" id="{BE816B39-5CCA-307A-4381-C0A1B4C3D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7374" r="7703" b="12345"/>
          <a:stretch/>
        </p:blipFill>
        <p:spPr bwMode="auto">
          <a:xfrm>
            <a:off x="6752022" y="3518364"/>
            <a:ext cx="5024673" cy="24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ing Image Gradients | TheAILearner">
            <a:extLst>
              <a:ext uri="{FF2B5EF4-FFF2-40B4-BE49-F238E27FC236}">
                <a16:creationId xmlns:a16="http://schemas.microsoft.com/office/drawing/2014/main" id="{57344906-A01B-98AC-6DCC-C3FD1C775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11" y="1109304"/>
            <a:ext cx="4539794" cy="191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DF] Object Detection using the Canny Edge Detector | Semantic Scholar">
            <a:extLst>
              <a:ext uri="{FF2B5EF4-FFF2-40B4-BE49-F238E27FC236}">
                <a16:creationId xmlns:a16="http://schemas.microsoft.com/office/drawing/2014/main" id="{6FA561AD-B445-C4DF-2E1C-58198D52E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2978" r="3415" b="5615"/>
          <a:stretch/>
        </p:blipFill>
        <p:spPr bwMode="auto">
          <a:xfrm>
            <a:off x="1637439" y="3764403"/>
            <a:ext cx="3612333" cy="181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4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6F4EA9-9FED-85D2-7450-5F935B469A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https://www.vlfeat.org/overview/hog.html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E081E03-870D-1A5D-3C60-518844AE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Histogram</a:t>
            </a:r>
            <a:r>
              <a:rPr lang="it-IT" dirty="0"/>
              <a:t> of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Gradients</a:t>
            </a:r>
            <a:r>
              <a:rPr lang="it-IT" dirty="0"/>
              <a:t> (HOG)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8845E-640C-57F8-4DE9-F86860D3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6B1141C-ED23-2489-6A7D-D69D54F4E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F0373-FCE8-5A7C-F910-D74FB84F1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93" y="1467678"/>
            <a:ext cx="5972118" cy="18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AD0608-E5FE-86BA-7CCF-65ED075D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48" y="3686559"/>
            <a:ext cx="1671007" cy="16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297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8B57C4B-0D95-DB25-3830-37E7259F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hog(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orientations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=8,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pixels_per_cell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=(4, 4),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cells_per_block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=(1, 1))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FC6017-48B4-D062-EF50-F1976A4A6D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754FC40-68B0-E75C-8052-DDF4840E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Histogram</a:t>
            </a:r>
            <a:r>
              <a:rPr lang="it-IT" dirty="0"/>
              <a:t> of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Gradients</a:t>
            </a:r>
            <a:r>
              <a:rPr lang="it-IT" dirty="0"/>
              <a:t> (HOG)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8572D5-49A1-288D-EDE0-115DDE2A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A5EA1BF-A772-DB44-5166-FD80AF2112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8" name="Picture 4" descr="Figure 2 from Histogram of oriented gradients front end processing: An FPGA  based processor approach | Semantic Scholar">
            <a:extLst>
              <a:ext uri="{FF2B5EF4-FFF2-40B4-BE49-F238E27FC236}">
                <a16:creationId xmlns:a16="http://schemas.microsoft.com/office/drawing/2014/main" id="{A11023F5-2001-81C3-72CC-72FD0E75B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"/>
          <a:stretch/>
        </p:blipFill>
        <p:spPr bwMode="auto">
          <a:xfrm>
            <a:off x="2969751" y="2138384"/>
            <a:ext cx="5657551" cy="41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2A99566-3A1A-3A09-DE51-73AC8B7EFB69}"/>
              </a:ext>
            </a:extLst>
          </p:cNvPr>
          <p:cNvSpPr/>
          <p:nvPr/>
        </p:nvSpPr>
        <p:spPr>
          <a:xfrm>
            <a:off x="1848480" y="1346479"/>
            <a:ext cx="1035397" cy="3426488"/>
          </a:xfrm>
          <a:custGeom>
            <a:avLst/>
            <a:gdLst>
              <a:gd name="connsiteX0" fmla="*/ 593269 w 1035397"/>
              <a:gd name="connsiteY0" fmla="*/ 0 h 3426488"/>
              <a:gd name="connsiteX1" fmla="*/ 10465 w 1035397"/>
              <a:gd name="connsiteY1" fmla="*/ 2512088 h 3426488"/>
              <a:gd name="connsiteX2" fmla="*/ 1035397 w 1035397"/>
              <a:gd name="connsiteY2" fmla="*/ 3426488 h 342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397" h="3426488">
                <a:moveTo>
                  <a:pt x="593269" y="0"/>
                </a:moveTo>
                <a:cubicBezTo>
                  <a:pt x="265023" y="970503"/>
                  <a:pt x="-63223" y="1941007"/>
                  <a:pt x="10465" y="2512088"/>
                </a:cubicBezTo>
                <a:cubicBezTo>
                  <a:pt x="84153" y="3083169"/>
                  <a:pt x="559775" y="3254828"/>
                  <a:pt x="1035397" y="342648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42D4B21C-FA75-8AB8-1886-E60B96F89C9A}"/>
              </a:ext>
            </a:extLst>
          </p:cNvPr>
          <p:cNvSpPr/>
          <p:nvPr/>
        </p:nvSpPr>
        <p:spPr>
          <a:xfrm rot="3000610">
            <a:off x="4040579" y="1220570"/>
            <a:ext cx="304314" cy="1357137"/>
          </a:xfrm>
          <a:custGeom>
            <a:avLst/>
            <a:gdLst>
              <a:gd name="connsiteX0" fmla="*/ 593269 w 1035397"/>
              <a:gd name="connsiteY0" fmla="*/ 0 h 3426488"/>
              <a:gd name="connsiteX1" fmla="*/ 10465 w 1035397"/>
              <a:gd name="connsiteY1" fmla="*/ 2512088 h 3426488"/>
              <a:gd name="connsiteX2" fmla="*/ 1035397 w 1035397"/>
              <a:gd name="connsiteY2" fmla="*/ 3426488 h 342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397" h="3426488">
                <a:moveTo>
                  <a:pt x="593269" y="0"/>
                </a:moveTo>
                <a:cubicBezTo>
                  <a:pt x="265023" y="970503"/>
                  <a:pt x="-63223" y="1941007"/>
                  <a:pt x="10465" y="2512088"/>
                </a:cubicBezTo>
                <a:cubicBezTo>
                  <a:pt x="84153" y="3083169"/>
                  <a:pt x="559775" y="3254828"/>
                  <a:pt x="1035397" y="342648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5E35F591-789D-E2B0-CCDC-FBDABBF7D2CA}"/>
              </a:ext>
            </a:extLst>
          </p:cNvPr>
          <p:cNvSpPr/>
          <p:nvPr/>
        </p:nvSpPr>
        <p:spPr>
          <a:xfrm rot="3876470">
            <a:off x="6732344" y="506695"/>
            <a:ext cx="444373" cy="2885365"/>
          </a:xfrm>
          <a:custGeom>
            <a:avLst/>
            <a:gdLst>
              <a:gd name="connsiteX0" fmla="*/ 593269 w 1035397"/>
              <a:gd name="connsiteY0" fmla="*/ 0 h 3426488"/>
              <a:gd name="connsiteX1" fmla="*/ 10465 w 1035397"/>
              <a:gd name="connsiteY1" fmla="*/ 2512088 h 3426488"/>
              <a:gd name="connsiteX2" fmla="*/ 1035397 w 1035397"/>
              <a:gd name="connsiteY2" fmla="*/ 3426488 h 342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397" h="3426488">
                <a:moveTo>
                  <a:pt x="593269" y="0"/>
                </a:moveTo>
                <a:cubicBezTo>
                  <a:pt x="265023" y="970503"/>
                  <a:pt x="-63223" y="1941007"/>
                  <a:pt x="10465" y="2512088"/>
                </a:cubicBezTo>
                <a:cubicBezTo>
                  <a:pt x="84153" y="3083169"/>
                  <a:pt x="559775" y="3254828"/>
                  <a:pt x="1035397" y="342648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48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6A0C269-C647-9852-C1A5-C4B8A24B7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6180587" cy="5156291"/>
          </a:xfrm>
        </p:spPr>
        <p:txBody>
          <a:bodyPr/>
          <a:lstStyle/>
          <a:p>
            <a:r>
              <a:rPr lang="it-IT" dirty="0"/>
              <a:t>A visual feature </a:t>
            </a:r>
            <a:r>
              <a:rPr lang="it-IT" dirty="0" err="1"/>
              <a:t>descriptor</a:t>
            </a:r>
            <a:r>
              <a:rPr lang="it-IT" dirty="0"/>
              <a:t> (work with images)</a:t>
            </a:r>
          </a:p>
          <a:p>
            <a:r>
              <a:rPr lang="it-IT" dirty="0"/>
              <a:t>Good to </a:t>
            </a:r>
            <a:r>
              <a:rPr lang="it-IT" dirty="0" err="1"/>
              <a:t>describe</a:t>
            </a:r>
            <a:r>
              <a:rPr lang="it-IT" dirty="0"/>
              <a:t> the </a:t>
            </a:r>
            <a:r>
              <a:rPr lang="it-IT" b="1" dirty="0"/>
              <a:t>texture</a:t>
            </a:r>
            <a:r>
              <a:rPr lang="it-IT" dirty="0"/>
              <a:t> of the </a:t>
            </a:r>
            <a:r>
              <a:rPr lang="it-IT" dirty="0" err="1"/>
              <a:t>surfaces</a:t>
            </a:r>
            <a:r>
              <a:rPr lang="it-IT" dirty="0"/>
              <a:t>!</a:t>
            </a:r>
          </a:p>
          <a:p>
            <a:r>
              <a:rPr lang="it-IT" dirty="0"/>
              <a:t>Texture → </a:t>
            </a:r>
            <a:r>
              <a:rPr lang="en-US" dirty="0"/>
              <a:t>visual surface appearance</a:t>
            </a:r>
            <a:endParaRPr lang="it-IT" dirty="0"/>
          </a:p>
          <a:p>
            <a:pPr lvl="1"/>
            <a:r>
              <a:rPr lang="it-IT" dirty="0"/>
              <a:t>2 </a:t>
            </a:r>
            <a:r>
              <a:rPr lang="it-IT" dirty="0" err="1"/>
              <a:t>elements</a:t>
            </a:r>
            <a:r>
              <a:rPr lang="it-IT" dirty="0"/>
              <a:t>:</a:t>
            </a:r>
          </a:p>
          <a:p>
            <a:pPr lvl="2"/>
            <a:r>
              <a:rPr lang="it-IT" dirty="0"/>
              <a:t>Local </a:t>
            </a:r>
            <a:r>
              <a:rPr lang="it-IT" dirty="0" err="1"/>
              <a:t>spatial</a:t>
            </a:r>
            <a:r>
              <a:rPr lang="it-IT" dirty="0"/>
              <a:t> patterns</a:t>
            </a:r>
          </a:p>
          <a:p>
            <a:pPr lvl="3"/>
            <a:r>
              <a:rPr lang="en-US" dirty="0"/>
              <a:t>The 3x3 neighborhood of each pixel is </a:t>
            </a:r>
            <a:r>
              <a:rPr lang="en-US" dirty="0" err="1"/>
              <a:t>thresholded</a:t>
            </a:r>
            <a:r>
              <a:rPr lang="en-US" dirty="0"/>
              <a:t> with the center value</a:t>
            </a:r>
            <a:endParaRPr lang="it-IT" dirty="0"/>
          </a:p>
          <a:p>
            <a:pPr lvl="2"/>
            <a:r>
              <a:rPr lang="it-IT" dirty="0"/>
              <a:t>Gray scale </a:t>
            </a:r>
            <a:r>
              <a:rPr lang="it-IT" dirty="0" err="1"/>
              <a:t>contrast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pPr lvl="1"/>
            <a:r>
              <a:rPr lang="en-US" dirty="0"/>
              <a:t>They are computed on different cells of the image</a:t>
            </a:r>
          </a:p>
          <a:p>
            <a:pPr lvl="1"/>
            <a:r>
              <a:rPr lang="en-US" dirty="0"/>
              <a:t>It has been extended to use neighborhoods of different sizes 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873C0F-F708-3847-BB79-11296CC865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CD26CB2-5328-53D1-B13A-16884DB7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Local </a:t>
            </a:r>
            <a:r>
              <a:rPr lang="it-IT" dirty="0" err="1"/>
              <a:t>Binary</a:t>
            </a:r>
            <a:r>
              <a:rPr lang="it-IT" dirty="0"/>
              <a:t> Pattern (LBP)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14957F-F8D1-87FD-B674-BC710EF5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ABDAC0B-FB6F-F829-D704-E0122F5331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Visualization of calculation of Local Binary Pattern (LBP): An example... |  Download Scientific Diagram">
            <a:extLst>
              <a:ext uri="{FF2B5EF4-FFF2-40B4-BE49-F238E27FC236}">
                <a16:creationId xmlns:a16="http://schemas.microsoft.com/office/drawing/2014/main" id="{00938BF2-7789-D96C-E0E8-5CFC2930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52" y="1488853"/>
            <a:ext cx="5575143" cy="26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cal Binary Patterns and Its Application to Facial Image Analysis: A Survey">
            <a:extLst>
              <a:ext uri="{FF2B5EF4-FFF2-40B4-BE49-F238E27FC236}">
                <a16:creationId xmlns:a16="http://schemas.microsoft.com/office/drawing/2014/main" id="{089BF97A-1D22-28D1-2840-64963398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4871958"/>
            <a:ext cx="36766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7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9674E3-65F4-7531-0104-1DA88E26B8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493E5A8-CAB8-156E-58BF-C5116440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Local </a:t>
            </a:r>
            <a:r>
              <a:rPr lang="it-IT" dirty="0" err="1"/>
              <a:t>Binary</a:t>
            </a:r>
            <a:r>
              <a:rPr lang="it-IT" dirty="0"/>
              <a:t> Pattern (LBP)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950AFD-C010-E856-3B09-074AD389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8565FA-8BCF-5042-4CA2-20AAA5154E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Local Binary Pattern Features for Texture Classification | by Muhammad Ardi  | Becoming Human: Artificial Intelligence Magazine">
            <a:extLst>
              <a:ext uri="{FF2B5EF4-FFF2-40B4-BE49-F238E27FC236}">
                <a16:creationId xmlns:a16="http://schemas.microsoft.com/office/drawing/2014/main" id="{2EF65511-7B30-92A6-8732-3E2455190B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6" y="1991923"/>
            <a:ext cx="10875239" cy="330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7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740EAE-D569-EA87-5044-6BD5FAAC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local_binary_pattern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=100,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=5)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: the number of points in a circularly symmetric neighborhood to consider.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: the radius of the circle which allows us to account for different scales.</a:t>
            </a:r>
            <a:endParaRPr lang="it-IT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BE8F6-032D-A819-EE40-61FBF302D8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https://pyimagesearch.com/2015/12/07/local-binary-patterns-with-python-opencv/</a:t>
            </a:r>
            <a:r>
              <a:rPr lang="it-IT" dirty="0"/>
              <a:t> 	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986B50F-A6DC-9614-59B4-E5E3EBB1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Local </a:t>
            </a:r>
            <a:r>
              <a:rPr lang="it-IT" dirty="0" err="1"/>
              <a:t>Binary</a:t>
            </a:r>
            <a:r>
              <a:rPr lang="it-IT" dirty="0"/>
              <a:t> Pattern (LBP)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8D9ED0-EA78-6618-9515-3322466E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E0FA51-0B5D-C70B-8F97-3BCE6A9F56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1" name="Picture 3" descr="Figure 6: Three neighborhood examples with varying p and r used to construct Local Binary Patterns.">
            <a:extLst>
              <a:ext uri="{FF2B5EF4-FFF2-40B4-BE49-F238E27FC236}">
                <a16:creationId xmlns:a16="http://schemas.microsoft.com/office/drawing/2014/main" id="{1C796617-9621-16B5-DB6C-1920C4071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11" y="2605767"/>
            <a:ext cx="6544577" cy="215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11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25EE0-6BED-EE4F-1549-9F4332F8D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402891"/>
          </a:xfrm>
        </p:spPr>
        <p:txBody>
          <a:bodyPr/>
          <a:lstStyle/>
          <a:p>
            <a:r>
              <a:rPr lang="it-IT" dirty="0"/>
              <a:t>3.5</a:t>
            </a:r>
            <a:br>
              <a:rPr lang="it-IT" dirty="0"/>
            </a:br>
            <a:r>
              <a:rPr lang="it-IT" dirty="0" err="1"/>
              <a:t>Classification</a:t>
            </a:r>
            <a:r>
              <a:rPr lang="it-IT" dirty="0"/>
              <a:t> with Deep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BADAA4-C861-420C-EAD4-555A3133F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0481" y="3954587"/>
            <a:ext cx="4976446" cy="1670357"/>
          </a:xfrm>
        </p:spPr>
        <p:txBody>
          <a:bodyPr>
            <a:normAutofit/>
          </a:bodyPr>
          <a:lstStyle/>
          <a:p>
            <a:r>
              <a:rPr lang="it-IT" dirty="0"/>
              <a:t>From</a:t>
            </a:r>
            <a:br>
              <a:rPr lang="it-IT" dirty="0"/>
            </a:br>
            <a:r>
              <a:rPr lang="it-IT" dirty="0"/>
              <a:t>Machine Learning </a:t>
            </a:r>
            <a:br>
              <a:rPr lang="it-IT" dirty="0"/>
            </a:br>
            <a:r>
              <a:rPr lang="it-IT" dirty="0"/>
              <a:t>to </a:t>
            </a:r>
            <a:br>
              <a:rPr lang="it-IT" dirty="0"/>
            </a:br>
            <a:r>
              <a:rPr lang="it-IT" dirty="0"/>
              <a:t>Deep Learning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2AECC8-4064-2C74-1F83-71BB152B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62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1C838B-C138-4AED-8F0C-DE132F95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Spam </a:t>
            </a:r>
            <a:r>
              <a:rPr lang="it-IT" b="1" dirty="0" err="1"/>
              <a:t>Detection</a:t>
            </a:r>
            <a:endParaRPr lang="it-IT" b="1" dirty="0"/>
          </a:p>
          <a:p>
            <a:pPr lvl="1"/>
            <a:r>
              <a:rPr lang="it-IT" dirty="0"/>
              <a:t>Data: email texts</a:t>
            </a:r>
          </a:p>
          <a:p>
            <a:pPr lvl="1"/>
            <a:r>
              <a:rPr lang="it-IT" dirty="0"/>
              <a:t>Classes/labels: yes/no (spam)</a:t>
            </a:r>
          </a:p>
          <a:p>
            <a:endParaRPr lang="it-IT" dirty="0"/>
          </a:p>
          <a:p>
            <a:r>
              <a:rPr lang="it-IT" b="1" dirty="0"/>
              <a:t>Credit Card </a:t>
            </a:r>
            <a:r>
              <a:rPr lang="it-IT" b="1" dirty="0" err="1"/>
              <a:t>Fraud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endParaRPr lang="it-IT" b="1" dirty="0"/>
          </a:p>
          <a:p>
            <a:pPr lvl="1"/>
            <a:r>
              <a:rPr lang="it-IT" dirty="0"/>
              <a:t>Data: list of the bank </a:t>
            </a:r>
            <a:r>
              <a:rPr lang="it-IT" dirty="0" err="1"/>
              <a:t>operations</a:t>
            </a:r>
            <a:endParaRPr lang="it-IT" dirty="0"/>
          </a:p>
          <a:p>
            <a:pPr lvl="1"/>
            <a:r>
              <a:rPr lang="it-IT" dirty="0"/>
              <a:t>Classes/labels: yes/no (</a:t>
            </a:r>
            <a:r>
              <a:rPr lang="it-IT" dirty="0" err="1"/>
              <a:t>fraud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b="1" dirty="0"/>
              <a:t>Face </a:t>
            </a:r>
            <a:r>
              <a:rPr lang="it-IT" b="1" dirty="0" err="1"/>
              <a:t>Recognition</a:t>
            </a:r>
            <a:endParaRPr lang="it-IT" b="1" dirty="0"/>
          </a:p>
          <a:p>
            <a:pPr lvl="1"/>
            <a:r>
              <a:rPr lang="it-IT" dirty="0"/>
              <a:t>Data: images</a:t>
            </a:r>
          </a:p>
          <a:p>
            <a:pPr lvl="1"/>
            <a:r>
              <a:rPr lang="it-IT" dirty="0"/>
              <a:t>Classes/labels: </a:t>
            </a:r>
            <a:r>
              <a:rPr lang="it-IT" dirty="0" err="1"/>
              <a:t>identity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Medical</a:t>
            </a:r>
            <a:r>
              <a:rPr lang="it-IT" b="1" dirty="0"/>
              <a:t> </a:t>
            </a:r>
            <a:r>
              <a:rPr lang="it-IT" b="1" dirty="0" err="1"/>
              <a:t>diagnosys</a:t>
            </a:r>
            <a:endParaRPr lang="it-IT" b="1" dirty="0"/>
          </a:p>
          <a:p>
            <a:pPr lvl="1"/>
            <a:r>
              <a:rPr lang="it-IT" dirty="0"/>
              <a:t>Data: </a:t>
            </a:r>
            <a:r>
              <a:rPr lang="it-IT" dirty="0" err="1"/>
              <a:t>x-ray</a:t>
            </a:r>
            <a:r>
              <a:rPr lang="it-IT" dirty="0"/>
              <a:t> images</a:t>
            </a:r>
          </a:p>
          <a:p>
            <a:pPr lvl="1"/>
            <a:r>
              <a:rPr lang="it-IT" dirty="0"/>
              <a:t>Classes/labels: </a:t>
            </a:r>
            <a:r>
              <a:rPr lang="it-IT" dirty="0" err="1"/>
              <a:t>benign</a:t>
            </a:r>
            <a:r>
              <a:rPr lang="it-IT" dirty="0"/>
              <a:t>/</a:t>
            </a:r>
            <a:r>
              <a:rPr lang="it-IT" dirty="0" err="1"/>
              <a:t>malignant</a:t>
            </a:r>
            <a:r>
              <a:rPr lang="it-IT" dirty="0"/>
              <a:t> (</a:t>
            </a:r>
            <a:r>
              <a:rPr lang="it-IT" dirty="0" err="1"/>
              <a:t>tumor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FACE30-EBDD-46B1-B918-937BE33C88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6231BA8-4CA5-4661-A4E9-C982DC15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tasks: </a:t>
            </a:r>
            <a:r>
              <a:rPr lang="it-IT" dirty="0" err="1"/>
              <a:t>Classification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6105E2-E8AF-4309-A5D4-EF34123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8B6D20-E7DC-4B59-96A4-0969783C87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Spam Detection with Logistic Regression | by Natasha Sharma | Towards Data  Science">
            <a:extLst>
              <a:ext uri="{FF2B5EF4-FFF2-40B4-BE49-F238E27FC236}">
                <a16:creationId xmlns:a16="http://schemas.microsoft.com/office/drawing/2014/main" id="{F171E5FF-9E61-4DF8-B7C9-7CA4A89A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64" y="774339"/>
            <a:ext cx="3320690" cy="14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entists Create New &amp;#39;Half Face Recognition&amp;#39; Technique | Asharq AL-awsat">
            <a:extLst>
              <a:ext uri="{FF2B5EF4-FFF2-40B4-BE49-F238E27FC236}">
                <a16:creationId xmlns:a16="http://schemas.microsoft.com/office/drawing/2014/main" id="{CD04EDAC-9B9C-4613-B722-08A094FA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11" y="4639883"/>
            <a:ext cx="2633272" cy="14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Credit Card Fraud Detection Process. | Download Scientific Diagram">
            <a:extLst>
              <a:ext uri="{FF2B5EF4-FFF2-40B4-BE49-F238E27FC236}">
                <a16:creationId xmlns:a16="http://schemas.microsoft.com/office/drawing/2014/main" id="{8FD97653-95F2-4DAE-9342-311AE3B7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42" y="2363181"/>
            <a:ext cx="3088411" cy="18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69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3C10455-21B9-4E14-53AE-DAF08735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816211" cy="5156291"/>
          </a:xfrm>
        </p:spPr>
        <p:txBody>
          <a:bodyPr/>
          <a:lstStyle/>
          <a:p>
            <a:r>
              <a:rPr lang="it-IT" b="1" dirty="0"/>
              <a:t>Deep Learning</a:t>
            </a:r>
            <a:r>
              <a:rPr lang="it-IT" dirty="0"/>
              <a:t>: </a:t>
            </a:r>
            <a:r>
              <a:rPr lang="en-US" dirty="0"/>
              <a:t>a discipline, similar to ML, that allows you to avoid the problematic phase of feature extraction (also) with </a:t>
            </a:r>
            <a:r>
              <a:rPr lang="en-US" b="1" dirty="0"/>
              <a:t>high-dimensional</a:t>
            </a:r>
            <a:r>
              <a:rPr lang="en-US" dirty="0"/>
              <a:t> input. Essentially, it is based on </a:t>
            </a:r>
            <a:r>
              <a:rPr lang="en-US" i="1" dirty="0"/>
              <a:t>Neural Networks.</a:t>
            </a:r>
            <a:endParaRPr lang="it-IT" dirty="0"/>
          </a:p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62FAD5-421C-6691-115F-70599BBC22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68F8BF5-8DEF-D499-708C-8EAD5D29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137EBB-E1A6-787C-62AA-0DC5F67C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30B9E47-849E-CA25-9DD9-DE2856B45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D8BA4B2-0AC2-51A6-C0AA-D32859353A6D}"/>
              </a:ext>
            </a:extLst>
          </p:cNvPr>
          <p:cNvSpPr/>
          <p:nvPr/>
        </p:nvSpPr>
        <p:spPr>
          <a:xfrm>
            <a:off x="969725" y="22512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179D60-0554-398A-B70A-C15815400C89}"/>
              </a:ext>
            </a:extLst>
          </p:cNvPr>
          <p:cNvSpPr/>
          <p:nvPr/>
        </p:nvSpPr>
        <p:spPr>
          <a:xfrm>
            <a:off x="3191071" y="22512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PROCESSING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4E1C25F-35DC-9AF8-30A5-09B213912C54}"/>
              </a:ext>
            </a:extLst>
          </p:cNvPr>
          <p:cNvSpPr/>
          <p:nvPr/>
        </p:nvSpPr>
        <p:spPr>
          <a:xfrm>
            <a:off x="5383799" y="22512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EXTRACTION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8D6578-7261-0571-62B0-DE945D839805}"/>
              </a:ext>
            </a:extLst>
          </p:cNvPr>
          <p:cNvSpPr/>
          <p:nvPr/>
        </p:nvSpPr>
        <p:spPr>
          <a:xfrm>
            <a:off x="7576527" y="22512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D0A4793-8C67-CBE7-7C11-30372F57D133}"/>
              </a:ext>
            </a:extLst>
          </p:cNvPr>
          <p:cNvSpPr/>
          <p:nvPr/>
        </p:nvSpPr>
        <p:spPr>
          <a:xfrm>
            <a:off x="9595875" y="2251207"/>
            <a:ext cx="1424402" cy="1153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PREDICTION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A7093DA-08BE-EB57-7CB0-05222C9EDBBC}"/>
              </a:ext>
            </a:extLst>
          </p:cNvPr>
          <p:cNvCxnSpPr/>
          <p:nvPr/>
        </p:nvCxnSpPr>
        <p:spPr>
          <a:xfrm>
            <a:off x="2588092" y="283210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E16A047-9D64-5E3F-6D12-A25D0E8385F4}"/>
              </a:ext>
            </a:extLst>
          </p:cNvPr>
          <p:cNvCxnSpPr/>
          <p:nvPr/>
        </p:nvCxnSpPr>
        <p:spPr>
          <a:xfrm>
            <a:off x="4772492" y="283210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D8D3C7C-42ED-3C9C-B961-6F3B22104D34}"/>
              </a:ext>
            </a:extLst>
          </p:cNvPr>
          <p:cNvCxnSpPr/>
          <p:nvPr/>
        </p:nvCxnSpPr>
        <p:spPr>
          <a:xfrm>
            <a:off x="6984602" y="2833839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7F6E1EA-91AD-A331-2183-0BC790D0A2F2}"/>
              </a:ext>
            </a:extLst>
          </p:cNvPr>
          <p:cNvCxnSpPr/>
          <p:nvPr/>
        </p:nvCxnSpPr>
        <p:spPr>
          <a:xfrm>
            <a:off x="9099729" y="2832107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ce 15">
            <a:extLst>
              <a:ext uri="{FF2B5EF4-FFF2-40B4-BE49-F238E27FC236}">
                <a16:creationId xmlns:a16="http://schemas.microsoft.com/office/drawing/2014/main" id="{BED1AED3-92F2-28F6-76F5-C0F9874FE366}"/>
              </a:ext>
            </a:extLst>
          </p:cNvPr>
          <p:cNvSpPr/>
          <p:nvPr/>
        </p:nvSpPr>
        <p:spPr>
          <a:xfrm rot="18900000">
            <a:off x="5157337" y="1895112"/>
            <a:ext cx="1876425" cy="1865746"/>
          </a:xfrm>
          <a:prstGeom prst="plus">
            <a:avLst>
              <a:gd name="adj" fmla="val 4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Deep Learning vs. Machine Learning – What's The Difference?">
            <a:extLst>
              <a:ext uri="{FF2B5EF4-FFF2-40B4-BE49-F238E27FC236}">
                <a16:creationId xmlns:a16="http://schemas.microsoft.com/office/drawing/2014/main" id="{561981B5-7952-636D-11B9-00D1A0EDB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655" r="1285" b="3077"/>
          <a:stretch/>
        </p:blipFill>
        <p:spPr bwMode="auto">
          <a:xfrm>
            <a:off x="3610880" y="3868028"/>
            <a:ext cx="4906978" cy="25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28585AAC-D2FE-0053-F479-9B10CA05C75B}"/>
              </a:ext>
            </a:extLst>
          </p:cNvPr>
          <p:cNvSpPr/>
          <p:nvPr/>
        </p:nvSpPr>
        <p:spPr>
          <a:xfrm rot="20942614" flipH="1">
            <a:off x="2362261" y="4178976"/>
            <a:ext cx="2449857" cy="28392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124559-C0DC-D46D-FAE9-DF1F44D8AA5E}"/>
              </a:ext>
            </a:extLst>
          </p:cNvPr>
          <p:cNvSpPr txBox="1"/>
          <p:nvPr/>
        </p:nvSpPr>
        <p:spPr>
          <a:xfrm>
            <a:off x="831245" y="4320936"/>
            <a:ext cx="223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Human 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intervention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4CDA95A-4BDC-D99C-0BA9-E75314636054}"/>
              </a:ext>
            </a:extLst>
          </p:cNvPr>
          <p:cNvSpPr/>
          <p:nvPr/>
        </p:nvSpPr>
        <p:spPr>
          <a:xfrm>
            <a:off x="4700067" y="4151043"/>
            <a:ext cx="949128" cy="885604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1E9826-8DD4-0D1A-34F2-8273591FF748}"/>
              </a:ext>
            </a:extLst>
          </p:cNvPr>
          <p:cNvSpPr txBox="1"/>
          <p:nvPr/>
        </p:nvSpPr>
        <p:spPr>
          <a:xfrm>
            <a:off x="785132" y="5496517"/>
            <a:ext cx="233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 dirty="0"/>
              <a:t> Often, this is the </a:t>
            </a:r>
            <a:r>
              <a:rPr lang="en-US" b="1" dirty="0"/>
              <a:t>weak</a:t>
            </a:r>
            <a:r>
              <a:rPr lang="en-US" dirty="0"/>
              <a:t> </a:t>
            </a:r>
            <a:r>
              <a:rPr lang="en-US" b="1" dirty="0"/>
              <a:t>link</a:t>
            </a:r>
            <a:r>
              <a:rPr lang="en-US" dirty="0"/>
              <a:t> in the chain!</a:t>
            </a:r>
            <a:endParaRPr lang="it-IT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8B73D99-0BEE-66E5-6569-7E6A21385868}"/>
              </a:ext>
            </a:extLst>
          </p:cNvPr>
          <p:cNvCxnSpPr>
            <a:cxnSpLocks/>
          </p:cNvCxnSpPr>
          <p:nvPr/>
        </p:nvCxnSpPr>
        <p:spPr>
          <a:xfrm flipV="1">
            <a:off x="1948766" y="4976223"/>
            <a:ext cx="0" cy="4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20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D984B2-5DBF-595A-F23C-CBEC0F2E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i="1" dirty="0" err="1"/>
              <a:t>Neural</a:t>
            </a:r>
            <a:r>
              <a:rPr lang="it-IT" i="1" dirty="0"/>
              <a:t> Networks </a:t>
            </a:r>
            <a:r>
              <a:rPr lang="it-IT" dirty="0"/>
              <a:t>(</a:t>
            </a:r>
            <a:r>
              <a:rPr lang="it-IT" dirty="0" err="1"/>
              <a:t>NNs</a:t>
            </a:r>
            <a:r>
              <a:rPr lang="it-IT" dirty="0"/>
              <a:t>): the key idea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b="1" dirty="0"/>
              <a:t>imitate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the </a:t>
            </a:r>
            <a:r>
              <a:rPr lang="it-IT" b="1" dirty="0"/>
              <a:t>nature</a:t>
            </a:r>
            <a:r>
              <a:rPr lang="it-IT" dirty="0"/>
              <a:t>.</a:t>
            </a:r>
          </a:p>
          <a:p>
            <a:pPr lvl="1"/>
            <a:r>
              <a:rPr lang="it-IT" dirty="0"/>
              <a:t>In </a:t>
            </a:r>
            <a:r>
              <a:rPr lang="it-IT" dirty="0" err="1"/>
              <a:t>particular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imitate the </a:t>
            </a:r>
            <a:r>
              <a:rPr lang="it-IT" b="1" dirty="0" err="1"/>
              <a:t>neurons</a:t>
            </a:r>
            <a:r>
              <a:rPr lang="it-IT" dirty="0"/>
              <a:t> of the </a:t>
            </a:r>
            <a:r>
              <a:rPr lang="it-IT" b="1" dirty="0"/>
              <a:t>human brain </a:t>
            </a:r>
            <a:r>
              <a:rPr lang="it-IT" dirty="0"/>
              <a:t>(an </a:t>
            </a:r>
            <a:r>
              <a:rPr lang="it-IT" i="1" dirty="0" err="1"/>
              <a:t>incredible</a:t>
            </a:r>
            <a:r>
              <a:rPr lang="it-IT" dirty="0"/>
              <a:t> and </a:t>
            </a:r>
            <a:r>
              <a:rPr lang="it-IT" i="1" dirty="0" err="1"/>
              <a:t>powerful</a:t>
            </a:r>
            <a:r>
              <a:rPr lang="it-IT" dirty="0"/>
              <a:t> machine!)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scientific</a:t>
            </a:r>
            <a:r>
              <a:rPr lang="it-IT" dirty="0"/>
              <a:t> studies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structured</a:t>
            </a:r>
            <a:r>
              <a:rPr lang="it-IT" dirty="0"/>
              <a:t> of the </a:t>
            </a:r>
            <a:r>
              <a:rPr lang="it-IT" b="1" dirty="0" err="1"/>
              <a:t>biologic</a:t>
            </a:r>
            <a:r>
              <a:rPr lang="it-IT" b="1" dirty="0"/>
              <a:t> </a:t>
            </a:r>
            <a:r>
              <a:rPr lang="it-IT" b="1" dirty="0" err="1"/>
              <a:t>neuron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803612-8182-61C0-5F36-423C167EA2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0AF5F66-3D64-929D-15F3-DA2ED618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Networks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CEDBE-2F85-7040-B71F-1C8923E2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08384B-542D-FC3D-EE51-A4ADF04F2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3E6ABB-19D0-97BD-52AE-9010D437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57" y="2590729"/>
            <a:ext cx="5033486" cy="32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7B0272E9-1577-2524-B905-D61A6BFC1E73}"/>
              </a:ext>
            </a:extLst>
          </p:cNvPr>
          <p:cNvSpPr/>
          <p:nvPr/>
        </p:nvSpPr>
        <p:spPr>
          <a:xfrm rot="12050865" flipH="1" flipV="1">
            <a:off x="5884259" y="4987561"/>
            <a:ext cx="907598" cy="295747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728791-30EA-664B-85E8-EEB1F9889595}"/>
              </a:ext>
            </a:extLst>
          </p:cNvPr>
          <p:cNvSpPr txBox="1"/>
          <p:nvPr/>
        </p:nvSpPr>
        <p:spPr>
          <a:xfrm>
            <a:off x="6562733" y="5153450"/>
            <a:ext cx="404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Dendrites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t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his is where the majority of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input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the neuron occurs from other cells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D2DB516-3DE0-CB17-3BB1-DE8967A66F2E}"/>
              </a:ext>
            </a:extLst>
          </p:cNvPr>
          <p:cNvSpPr/>
          <p:nvPr/>
        </p:nvSpPr>
        <p:spPr>
          <a:xfrm>
            <a:off x="5091253" y="5034946"/>
            <a:ext cx="762690" cy="36021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5C20F2E4-D73E-8584-BF4B-5453CC62885B}"/>
              </a:ext>
            </a:extLst>
          </p:cNvPr>
          <p:cNvSpPr/>
          <p:nvPr/>
        </p:nvSpPr>
        <p:spPr>
          <a:xfrm>
            <a:off x="5378576" y="3732059"/>
            <a:ext cx="1918963" cy="21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3298A432-6DB3-B244-ED16-0E1361631C1C}"/>
              </a:ext>
            </a:extLst>
          </p:cNvPr>
          <p:cNvSpPr/>
          <p:nvPr/>
        </p:nvSpPr>
        <p:spPr>
          <a:xfrm rot="14349241">
            <a:off x="4755914" y="4671217"/>
            <a:ext cx="521586" cy="21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7516017-A2AE-A071-07C0-EF87F0C21521}"/>
              </a:ext>
            </a:extLst>
          </p:cNvPr>
          <p:cNvSpPr/>
          <p:nvPr/>
        </p:nvSpPr>
        <p:spPr>
          <a:xfrm rot="19800000">
            <a:off x="7527481" y="2595770"/>
            <a:ext cx="521586" cy="21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5EED3F3-4A49-E76D-31E9-E0154CA04A83}"/>
              </a:ext>
            </a:extLst>
          </p:cNvPr>
          <p:cNvSpPr/>
          <p:nvPr/>
        </p:nvSpPr>
        <p:spPr>
          <a:xfrm>
            <a:off x="4274819" y="3934714"/>
            <a:ext cx="841911" cy="616453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8B51B67B-45E8-A750-541E-D6D2074F15E0}"/>
              </a:ext>
            </a:extLst>
          </p:cNvPr>
          <p:cNvSpPr/>
          <p:nvPr/>
        </p:nvSpPr>
        <p:spPr>
          <a:xfrm rot="20301724" flipH="1">
            <a:off x="2812906" y="4108567"/>
            <a:ext cx="1419044" cy="28392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0776B3-D029-6F45-5851-448F3A37C189}"/>
              </a:ext>
            </a:extLst>
          </p:cNvPr>
          <p:cNvSpPr txBox="1"/>
          <p:nvPr/>
        </p:nvSpPr>
        <p:spPr>
          <a:xfrm>
            <a:off x="750725" y="4376510"/>
            <a:ext cx="304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Cell body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where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signals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are «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aggregated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»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01B6A03-264F-0191-D8D9-B969AA1657CE}"/>
              </a:ext>
            </a:extLst>
          </p:cNvPr>
          <p:cNvSpPr/>
          <p:nvPr/>
        </p:nvSpPr>
        <p:spPr>
          <a:xfrm>
            <a:off x="5479998" y="2767066"/>
            <a:ext cx="762690" cy="36021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79B255-1524-AF84-150B-5F837459A8FF}"/>
              </a:ext>
            </a:extLst>
          </p:cNvPr>
          <p:cNvSpPr txBox="1"/>
          <p:nvPr/>
        </p:nvSpPr>
        <p:spPr>
          <a:xfrm>
            <a:off x="758267" y="2939023"/>
            <a:ext cx="314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axon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primarily carries nerve signals away from the soma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DD207B70-744F-C1D0-5F32-68A4F574FA3E}"/>
              </a:ext>
            </a:extLst>
          </p:cNvPr>
          <p:cNvSpPr/>
          <p:nvPr/>
        </p:nvSpPr>
        <p:spPr>
          <a:xfrm rot="20942614" flipH="1">
            <a:off x="3573217" y="2708647"/>
            <a:ext cx="1979676" cy="28392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BECF923E-FB94-4B74-35E6-63066430EF8C}"/>
              </a:ext>
            </a:extLst>
          </p:cNvPr>
          <p:cNvSpPr/>
          <p:nvPr/>
        </p:nvSpPr>
        <p:spPr>
          <a:xfrm>
            <a:off x="2135600" y="5649295"/>
            <a:ext cx="521586" cy="21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04AE467-3DC0-48FE-6B2F-73EC11E4877D}"/>
              </a:ext>
            </a:extLst>
          </p:cNvPr>
          <p:cNvSpPr txBox="1"/>
          <p:nvPr/>
        </p:nvSpPr>
        <p:spPr>
          <a:xfrm>
            <a:off x="1278872" y="5927295"/>
            <a:ext cx="22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Path of electric signals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AB4A135-D960-FA61-E579-B340B835D87B}"/>
              </a:ext>
            </a:extLst>
          </p:cNvPr>
          <p:cNvSpPr txBox="1"/>
          <p:nvPr/>
        </p:nvSpPr>
        <p:spPr>
          <a:xfrm>
            <a:off x="8767977" y="3715746"/>
            <a:ext cx="314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Networks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since neurons are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connected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through each others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A4DA246-7538-4E46-B8B1-C85E302F2A7C}"/>
              </a:ext>
            </a:extLst>
          </p:cNvPr>
          <p:cNvSpPr/>
          <p:nvPr/>
        </p:nvSpPr>
        <p:spPr>
          <a:xfrm rot="809839" flipH="1">
            <a:off x="8626280" y="3224954"/>
            <a:ext cx="1419044" cy="28392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643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06B9D16-4ADA-5429-859A-2F8F85EA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dirty="0"/>
              <a:t>The first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neuron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by </a:t>
            </a:r>
            <a:r>
              <a:rPr lang="it-IT" i="1" dirty="0" err="1"/>
              <a:t>McCulloch</a:t>
            </a:r>
            <a:r>
              <a:rPr lang="it-IT" dirty="0"/>
              <a:t> and </a:t>
            </a:r>
            <a:r>
              <a:rPr lang="it-IT" i="1" dirty="0"/>
              <a:t>Pitts</a:t>
            </a:r>
            <a:r>
              <a:rPr lang="it-IT" dirty="0"/>
              <a:t> in </a:t>
            </a:r>
            <a:r>
              <a:rPr lang="it-IT" b="1" dirty="0"/>
              <a:t>1943</a:t>
            </a:r>
          </a:p>
          <a:p>
            <a:r>
              <a:rPr lang="it-IT" dirty="0"/>
              <a:t>The first </a:t>
            </a:r>
            <a:r>
              <a:rPr lang="it-IT" b="1" dirty="0" err="1"/>
              <a:t>Artificial</a:t>
            </a:r>
            <a:r>
              <a:rPr lang="it-IT" b="1" dirty="0"/>
              <a:t> </a:t>
            </a:r>
            <a:r>
              <a:rPr lang="it-IT" b="1" dirty="0" err="1"/>
              <a:t>Neuron</a:t>
            </a:r>
            <a:r>
              <a:rPr lang="it-IT" b="1" dirty="0"/>
              <a:t> (AN)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by </a:t>
            </a:r>
            <a:r>
              <a:rPr lang="it-IT" i="1" dirty="0" err="1"/>
              <a:t>Rosenblatt</a:t>
            </a:r>
            <a:r>
              <a:rPr lang="it-IT" i="1" dirty="0"/>
              <a:t> </a:t>
            </a:r>
            <a:r>
              <a:rPr lang="it-IT" dirty="0"/>
              <a:t>in </a:t>
            </a:r>
            <a:r>
              <a:rPr lang="it-IT" b="1" dirty="0"/>
              <a:t>1957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In the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neuron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are:</a:t>
            </a:r>
          </a:p>
          <a:p>
            <a:pPr lvl="1"/>
            <a:r>
              <a:rPr lang="it-IT" b="1" dirty="0"/>
              <a:t>Inputs</a:t>
            </a:r>
            <a:r>
              <a:rPr lang="it-IT" dirty="0"/>
              <a:t>: in </a:t>
            </a:r>
            <a:r>
              <a:rPr lang="it-IT" dirty="0" err="1"/>
              <a:t>our</a:t>
            </a:r>
            <a:r>
              <a:rPr lang="it-IT" dirty="0"/>
              <a:t> case digital </a:t>
            </a:r>
            <a:r>
              <a:rPr lang="it-IT" dirty="0" err="1"/>
              <a:t>numbers</a:t>
            </a:r>
            <a:r>
              <a:rPr lang="it-IT" dirty="0"/>
              <a:t>! (</a:t>
            </a:r>
            <a:r>
              <a:rPr lang="it-IT" dirty="0" err="1"/>
              <a:t>not</a:t>
            </a:r>
            <a:r>
              <a:rPr lang="it-IT" dirty="0"/>
              <a:t> an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) </a:t>
            </a:r>
          </a:p>
          <a:p>
            <a:pPr lvl="1"/>
            <a:r>
              <a:rPr lang="it-IT" dirty="0"/>
              <a:t>Inputs are </a:t>
            </a:r>
            <a:r>
              <a:rPr lang="it-IT" b="1" dirty="0" err="1"/>
              <a:t>weighted</a:t>
            </a:r>
            <a:r>
              <a:rPr lang="it-IT" dirty="0"/>
              <a:t> (</a:t>
            </a:r>
            <a:r>
              <a:rPr lang="en-US" dirty="0"/>
              <a:t>signals are not all equally important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Inputs are </a:t>
            </a:r>
            <a:r>
              <a:rPr lang="it-IT" b="1" dirty="0" err="1"/>
              <a:t>merged</a:t>
            </a:r>
            <a:r>
              <a:rPr lang="it-IT" dirty="0"/>
              <a:t> with a sum </a:t>
            </a:r>
            <a:r>
              <a:rPr lang="it-IT" dirty="0" err="1"/>
              <a:t>function</a:t>
            </a:r>
            <a:r>
              <a:rPr lang="it-IT" dirty="0"/>
              <a:t> (plus a </a:t>
            </a:r>
            <a:r>
              <a:rPr lang="it-IT" i="1" dirty="0" err="1"/>
              <a:t>bias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An </a:t>
            </a:r>
            <a:r>
              <a:rPr lang="it-IT" b="1" dirty="0"/>
              <a:t>activation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generate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b="1" dirty="0"/>
              <a:t>output</a:t>
            </a:r>
            <a:r>
              <a:rPr lang="it-IT" dirty="0"/>
              <a:t>:</a:t>
            </a:r>
          </a:p>
          <a:p>
            <a:pPr lvl="2"/>
            <a:r>
              <a:rPr lang="en-US" dirty="0"/>
              <a:t>Also the human brain </a:t>
            </a:r>
            <a:r>
              <a:rPr lang="en-US" b="1" dirty="0"/>
              <a:t>filters</a:t>
            </a:r>
            <a:r>
              <a:rPr lang="en-US" dirty="0"/>
              <a:t> </a:t>
            </a:r>
            <a:r>
              <a:rPr lang="en-US" b="1" dirty="0"/>
              <a:t>inputs</a:t>
            </a:r>
            <a:r>
              <a:rPr lang="en-US" dirty="0"/>
              <a:t>, it would be impossible to always take everything into account.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2A462D8-2C85-EC41-5974-278F9368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A0EC2B-C520-7602-3A15-F501F041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04FC2B9-53C5-A2A4-2A0F-414095137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57AFE66-97BA-3D08-536D-1E66D191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31" y="2107016"/>
            <a:ext cx="4098968" cy="233506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E1B83DF-E17A-407C-EC26-0A100124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29" y="2188694"/>
            <a:ext cx="3366994" cy="21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D717927C-B896-3BA3-2106-AE69F5C128A7}"/>
              </a:ext>
            </a:extLst>
          </p:cNvPr>
          <p:cNvSpPr/>
          <p:nvPr/>
        </p:nvSpPr>
        <p:spPr>
          <a:xfrm>
            <a:off x="5533722" y="3144385"/>
            <a:ext cx="529610" cy="38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406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5831CE9-DC7E-47EB-AD86-8A19242A2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b="1" dirty="0"/>
              <a:t>Activation </a:t>
            </a:r>
            <a:r>
              <a:rPr lang="it-IT" b="1" dirty="0" err="1"/>
              <a:t>functions</a:t>
            </a:r>
            <a:r>
              <a:rPr lang="it-IT" b="1" dirty="0"/>
              <a:t> </a:t>
            </a:r>
            <a:r>
              <a:rPr lang="en-US" dirty="0"/>
              <a:t>define the output of the neuron given an input or set of inputs:</a:t>
            </a:r>
          </a:p>
          <a:p>
            <a:pPr lvl="1"/>
            <a:r>
              <a:rPr lang="en-US" dirty="0"/>
              <a:t>They are a sort of </a:t>
            </a:r>
            <a:r>
              <a:rPr lang="en-US" b="1" dirty="0"/>
              <a:t>switches</a:t>
            </a:r>
            <a:r>
              <a:rPr lang="en-US" dirty="0"/>
              <a:t> of the artificial neuron.</a:t>
            </a:r>
          </a:p>
          <a:p>
            <a:pPr lvl="1"/>
            <a:r>
              <a:rPr lang="en-US" dirty="0"/>
              <a:t>They outputs a </a:t>
            </a:r>
            <a:r>
              <a:rPr lang="en-US" b="1" dirty="0"/>
              <a:t>small value for small inputs</a:t>
            </a:r>
            <a:r>
              <a:rPr lang="en-US" dirty="0"/>
              <a:t>, and a </a:t>
            </a:r>
            <a:r>
              <a:rPr lang="en-US" b="1" dirty="0"/>
              <a:t>larger value if its inputs exceed a threshold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DBB4DB-3F65-E6BA-083F-91CA50988F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https://medium.com/@shrutijadon/survey-on-activation-functions-for-deep-learning-9689331ba092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0B7E447-7FA0-44CB-4D44-075C5323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Activation </a:t>
            </a:r>
            <a:r>
              <a:rPr lang="it-IT" dirty="0" err="1"/>
              <a:t>functions</a:t>
            </a:r>
            <a:r>
              <a:rPr lang="it-IT" dirty="0"/>
              <a:t>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793AD1-8F44-0FB5-8AE7-12B0423F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DD4D3C8-B288-4113-0BD2-700CAAE55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460522EB-3285-109D-C638-909B0E4DE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1"/>
          <a:stretch/>
        </p:blipFill>
        <p:spPr bwMode="auto">
          <a:xfrm>
            <a:off x="2363218" y="2491101"/>
            <a:ext cx="7465564" cy="31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12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6DCAC-F627-3EF1-5F3C-10BB0104A4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AA9D471-AF20-688C-2D29-DD0C5FFB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of a working AN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D7F849-9E89-9CAA-0198-AB824B0B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7EDB341-D095-7356-1EA7-34D8E9BC71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C635415-9471-0DEA-B541-AA8625532CE9}"/>
              </a:ext>
            </a:extLst>
          </p:cNvPr>
          <p:cNvSpPr/>
          <p:nvPr/>
        </p:nvSpPr>
        <p:spPr>
          <a:xfrm>
            <a:off x="5620578" y="3599504"/>
            <a:ext cx="1386508" cy="1386508"/>
          </a:xfrm>
          <a:prstGeom prst="ellipse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E429A3-4428-D35E-EA2D-16CC9E790D5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55773" y="3197838"/>
            <a:ext cx="1867854" cy="60471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C3B33F2-02E9-49C2-ED77-654967A0414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955773" y="4292758"/>
            <a:ext cx="16648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4EF278B-2FE8-5ADF-89E2-F104D2CA2619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149586" y="4782963"/>
            <a:ext cx="1674041" cy="69325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916C28B-43D9-7305-28B7-C9C06525A3A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>
            <a:off x="7007086" y="4292758"/>
            <a:ext cx="748748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D10ABBF4-8755-CB9D-34C1-7269A9CD94DA}"/>
              </a:ext>
            </a:extLst>
          </p:cNvPr>
          <p:cNvSpPr/>
          <p:nvPr/>
        </p:nvSpPr>
        <p:spPr>
          <a:xfrm>
            <a:off x="7755834" y="3929982"/>
            <a:ext cx="1386508" cy="72555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dk1"/>
                </a:solidFill>
              </a:rPr>
              <a:t>Greater </a:t>
            </a:r>
            <a:r>
              <a:rPr lang="it-IT" dirty="0" err="1">
                <a:solidFill>
                  <a:schemeClr val="dk1"/>
                </a:solidFill>
              </a:rPr>
              <a:t>than</a:t>
            </a:r>
            <a:r>
              <a:rPr lang="it-IT" dirty="0">
                <a:solidFill>
                  <a:schemeClr val="dk1"/>
                </a:solidFill>
              </a:rPr>
              <a:t> 3?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0D84D84-491E-9D2A-4BA5-F136D11078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142342" y="4292757"/>
            <a:ext cx="593036" cy="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73EE3D-353D-27E7-D0EA-2CAA246AB45B}"/>
              </a:ext>
            </a:extLst>
          </p:cNvPr>
          <p:cNvSpPr txBox="1"/>
          <p:nvPr/>
        </p:nvSpPr>
        <p:spPr>
          <a:xfrm>
            <a:off x="645032" y="1190512"/>
            <a:ext cx="688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Will I pass the Machine Learning </a:t>
            </a:r>
            <a:r>
              <a:rPr lang="it-IT" sz="2400" i="1" dirty="0" err="1"/>
              <a:t>exam</a:t>
            </a:r>
            <a:r>
              <a:rPr lang="it-IT" sz="2400" i="1" dirty="0"/>
              <a:t>?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F8ABFBB-D1B8-F5A1-A090-8EA6484680CD}"/>
              </a:ext>
            </a:extLst>
          </p:cNvPr>
          <p:cNvSpPr/>
          <p:nvPr/>
        </p:nvSpPr>
        <p:spPr>
          <a:xfrm>
            <a:off x="4889700" y="2981789"/>
            <a:ext cx="743779" cy="36668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0,3</a:t>
            </a:r>
            <a:endParaRPr lang="it-IT" sz="2400" dirty="0">
              <a:solidFill>
                <a:schemeClr val="dk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06302D1-597E-C72D-383F-1B44563CB09B}"/>
              </a:ext>
            </a:extLst>
          </p:cNvPr>
          <p:cNvSpPr/>
          <p:nvPr/>
        </p:nvSpPr>
        <p:spPr>
          <a:xfrm>
            <a:off x="4416285" y="3758009"/>
            <a:ext cx="743779" cy="36668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dk1"/>
                </a:solidFill>
              </a:rPr>
              <a:t>0,8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A386A94-E6E4-A32F-FDB1-3561B24D03D6}"/>
              </a:ext>
            </a:extLst>
          </p:cNvPr>
          <p:cNvSpPr/>
          <p:nvPr/>
        </p:nvSpPr>
        <p:spPr>
          <a:xfrm>
            <a:off x="4499940" y="4599622"/>
            <a:ext cx="743779" cy="36668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dk1"/>
                </a:solidFill>
              </a:rPr>
              <a:t>0,5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A2B085-ADD8-BF29-6118-A7A957CC41E8}"/>
              </a:ext>
            </a:extLst>
          </p:cNvPr>
          <p:cNvSpPr txBox="1"/>
          <p:nvPr/>
        </p:nvSpPr>
        <p:spPr>
          <a:xfrm>
            <a:off x="3452668" y="4106893"/>
            <a:ext cx="52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0CB794-33FD-2A52-22A9-D529EBA0B677}"/>
              </a:ext>
            </a:extLst>
          </p:cNvPr>
          <p:cNvSpPr txBox="1"/>
          <p:nvPr/>
        </p:nvSpPr>
        <p:spPr>
          <a:xfrm>
            <a:off x="3452668" y="2959547"/>
            <a:ext cx="52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870D622-F635-C624-8D48-5BF873AF108C}"/>
              </a:ext>
            </a:extLst>
          </p:cNvPr>
          <p:cNvSpPr txBox="1"/>
          <p:nvPr/>
        </p:nvSpPr>
        <p:spPr>
          <a:xfrm>
            <a:off x="3564484" y="5329406"/>
            <a:ext cx="52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B58DFB-6E30-8E3E-0B6C-98250F1DD8AD}"/>
              </a:ext>
            </a:extLst>
          </p:cNvPr>
          <p:cNvSpPr txBox="1"/>
          <p:nvPr/>
        </p:nvSpPr>
        <p:spPr>
          <a:xfrm>
            <a:off x="838200" y="3005713"/>
            <a:ext cx="261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Did</a:t>
            </a:r>
            <a:r>
              <a:rPr lang="it-IT" dirty="0"/>
              <a:t> I follow the </a:t>
            </a:r>
            <a:r>
              <a:rPr lang="it-IT" dirty="0" err="1"/>
              <a:t>lessons</a:t>
            </a:r>
            <a:r>
              <a:rPr lang="it-IT" dirty="0"/>
              <a:t>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0B75579-34DC-84C7-837B-C5F6277706D0}"/>
              </a:ext>
            </a:extLst>
          </p:cNvPr>
          <p:cNvSpPr txBox="1"/>
          <p:nvPr/>
        </p:nvSpPr>
        <p:spPr>
          <a:xfrm>
            <a:off x="1662619" y="4150944"/>
            <a:ext cx="158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Did</a:t>
            </a:r>
            <a:r>
              <a:rPr lang="it-IT" dirty="0"/>
              <a:t> I study?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FB2CC13-122B-F06E-A1D2-A594BF8BCE04}"/>
              </a:ext>
            </a:extLst>
          </p:cNvPr>
          <p:cNvSpPr txBox="1"/>
          <p:nvPr/>
        </p:nvSpPr>
        <p:spPr>
          <a:xfrm>
            <a:off x="1149974" y="5223148"/>
            <a:ext cx="246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Did</a:t>
            </a:r>
            <a:r>
              <a:rPr lang="it-IT" dirty="0"/>
              <a:t>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topics</a:t>
            </a:r>
            <a:r>
              <a:rPr lang="it-IT" dirty="0"/>
              <a:t>?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C5DAFDE-9C04-DC3D-31ED-BCE7EA1D0DD1}"/>
              </a:ext>
            </a:extLst>
          </p:cNvPr>
          <p:cNvSpPr txBox="1"/>
          <p:nvPr/>
        </p:nvSpPr>
        <p:spPr>
          <a:xfrm>
            <a:off x="5854977" y="3802553"/>
            <a:ext cx="96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2x0,3 + 5x0,8 + 3x0,5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DFB58B0-4882-C556-20D1-4E61ABE26367}"/>
              </a:ext>
            </a:extLst>
          </p:cNvPr>
          <p:cNvSpPr txBox="1"/>
          <p:nvPr/>
        </p:nvSpPr>
        <p:spPr>
          <a:xfrm>
            <a:off x="7038436" y="3827897"/>
            <a:ext cx="79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4,1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312B6CB-7877-E041-BA60-88F34A48294A}"/>
              </a:ext>
            </a:extLst>
          </p:cNvPr>
          <p:cNvSpPr txBox="1"/>
          <p:nvPr/>
        </p:nvSpPr>
        <p:spPr>
          <a:xfrm>
            <a:off x="9796667" y="4015758"/>
            <a:ext cx="82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98342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431C044-6AFD-1ABA-3680-306E617ED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Unfortunately, </a:t>
            </a:r>
            <a:r>
              <a:rPr lang="en-US" b="1" dirty="0"/>
              <a:t>a single AN can solve only linear problems</a:t>
            </a:r>
            <a:r>
              <a:rPr lang="en-US" dirty="0"/>
              <a:t>!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use more </a:t>
            </a:r>
            <a:r>
              <a:rPr lang="it-IT" dirty="0" err="1"/>
              <a:t>ANs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on </a:t>
            </a:r>
            <a:r>
              <a:rPr lang="it-IT" b="1" dirty="0" err="1"/>
              <a:t>different</a:t>
            </a:r>
            <a:r>
              <a:rPr lang="it-IT" b="1" dirty="0"/>
              <a:t> </a:t>
            </a:r>
            <a:r>
              <a:rPr lang="it-IT" b="1" dirty="0" err="1"/>
              <a:t>layers</a:t>
            </a:r>
            <a:r>
              <a:rPr lang="it-IT" b="1" dirty="0"/>
              <a:t> → Multi Layer </a:t>
            </a:r>
            <a:r>
              <a:rPr lang="it-IT" b="1" dirty="0" err="1"/>
              <a:t>Perceptron</a:t>
            </a:r>
            <a:r>
              <a:rPr lang="it-IT" b="1" dirty="0"/>
              <a:t> (MLP)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easy,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b="1" dirty="0" err="1"/>
              <a:t>mathematical</a:t>
            </a:r>
            <a:r>
              <a:rPr lang="it-IT" b="1" dirty="0"/>
              <a:t> </a:t>
            </a:r>
            <a:r>
              <a:rPr lang="it-IT" b="1" dirty="0" err="1"/>
              <a:t>problems</a:t>
            </a:r>
            <a:endParaRPr lang="it-IT" b="1" dirty="0"/>
          </a:p>
          <a:p>
            <a:pPr lvl="1"/>
            <a:r>
              <a:rPr lang="it-IT" dirty="0" err="1"/>
              <a:t>Besides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b="1" dirty="0" err="1"/>
              <a:t>greatly</a:t>
            </a:r>
            <a:r>
              <a:rPr lang="it-IT" b="1" dirty="0"/>
              <a:t>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computational</a:t>
            </a:r>
            <a:r>
              <a:rPr lang="it-IT" b="1" dirty="0"/>
              <a:t> load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065E-9D7C-3DD0-AE65-BA0385C88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17C43F5-7007-B745-3337-6A422362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Linear vs Non-linear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562DA3-C029-38D7-31ED-D2B4849A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5A8BE48-3D56-7FAE-01F3-0FD70A6D9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Linear SVM vs Nonlinear SVM high dimensional data - Stack Overflow">
            <a:extLst>
              <a:ext uri="{FF2B5EF4-FFF2-40B4-BE49-F238E27FC236}">
                <a16:creationId xmlns:a16="http://schemas.microsoft.com/office/drawing/2014/main" id="{8EF2066D-CE55-CC6E-3273-E77362C3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71886"/>
            <a:ext cx="4762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282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779104E-3130-8D61-ECC3-BBF43D26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6021837" cy="5156291"/>
          </a:xfrm>
        </p:spPr>
        <p:txBody>
          <a:bodyPr/>
          <a:lstStyle/>
          <a:p>
            <a:r>
              <a:rPr lang="en-US" dirty="0"/>
              <a:t>Groups of artificial neurons are organized in different </a:t>
            </a:r>
            <a:r>
              <a:rPr lang="en-US" b="1" dirty="0"/>
              <a:t>layers → Neural Networks</a:t>
            </a:r>
            <a:r>
              <a:rPr lang="en-US" dirty="0"/>
              <a:t>!</a:t>
            </a:r>
            <a:endParaRPr lang="en-US" b="1" dirty="0"/>
          </a:p>
          <a:p>
            <a:r>
              <a:rPr lang="it-IT" dirty="0" err="1"/>
              <a:t>Tipically</a:t>
            </a:r>
            <a:r>
              <a:rPr lang="it-IT" dirty="0"/>
              <a:t>, are </a:t>
            </a:r>
            <a:r>
              <a:rPr lang="it-IT" dirty="0" err="1"/>
              <a:t>present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An </a:t>
            </a:r>
            <a:r>
              <a:rPr lang="it-IT" b="1" dirty="0"/>
              <a:t>input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(input of the network)</a:t>
            </a:r>
          </a:p>
          <a:p>
            <a:pPr lvl="1"/>
            <a:r>
              <a:rPr lang="it-IT" dirty="0"/>
              <a:t>An </a:t>
            </a:r>
            <a:r>
              <a:rPr lang="it-IT" b="1" dirty="0"/>
              <a:t>output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(output of the network)</a:t>
            </a:r>
          </a:p>
          <a:p>
            <a:pPr lvl="1"/>
            <a:r>
              <a:rPr lang="it-IT" dirty="0"/>
              <a:t>One or more </a:t>
            </a:r>
            <a:r>
              <a:rPr lang="it-IT" b="1" dirty="0" err="1"/>
              <a:t>hidden</a:t>
            </a:r>
            <a:r>
              <a:rPr lang="it-IT" b="1" dirty="0"/>
              <a:t> </a:t>
            </a:r>
            <a:r>
              <a:rPr lang="it-IT" b="1" dirty="0" err="1"/>
              <a:t>layer</a:t>
            </a:r>
            <a:r>
              <a:rPr lang="it-IT" dirty="0"/>
              <a:t>(s)</a:t>
            </a:r>
          </a:p>
          <a:p>
            <a:r>
              <a:rPr lang="en-US" dirty="0"/>
              <a:t>Each neuron is </a:t>
            </a:r>
            <a:r>
              <a:rPr lang="en-US" b="1" dirty="0"/>
              <a:t>fully connected </a:t>
            </a:r>
            <a:r>
              <a:rPr lang="en-US" dirty="0"/>
              <a:t>with those of the next level.</a:t>
            </a:r>
          </a:p>
          <a:p>
            <a:r>
              <a:rPr lang="en-US" dirty="0"/>
              <a:t>Again, we try to imitate the </a:t>
            </a:r>
            <a:r>
              <a:rPr lang="en-US" b="1" dirty="0"/>
              <a:t>hierarchical nature </a:t>
            </a:r>
            <a:r>
              <a:rPr lang="en-US" dirty="0"/>
              <a:t>of our neurons:</a:t>
            </a:r>
          </a:p>
          <a:p>
            <a:pPr lvl="1"/>
            <a:r>
              <a:rPr lang="en-US" dirty="0"/>
              <a:t>We have “only” about </a:t>
            </a:r>
            <a:r>
              <a:rPr lang="en-US" b="1" dirty="0"/>
              <a:t>ten levels </a:t>
            </a:r>
            <a:r>
              <a:rPr lang="en-US" dirty="0"/>
              <a:t>between the retina and the actuator muscles.</a:t>
            </a:r>
          </a:p>
          <a:p>
            <a:pPr lvl="1"/>
            <a:r>
              <a:rPr lang="en-US" dirty="0"/>
              <a:t>Otherwise, we would be </a:t>
            </a:r>
            <a:r>
              <a:rPr lang="en-US" b="1" dirty="0"/>
              <a:t>too slow </a:t>
            </a:r>
            <a:r>
              <a:rPr lang="en-US" dirty="0"/>
              <a:t>to react to stimuli.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FEC935-A589-D66E-5F75-B00807AC30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3A31E97-697E-2BC7-33EF-9187A65D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4FB048-B939-6FF8-A692-52E80E5F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2386DA5-8C20-E26D-1FED-522E2B2474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A36A2B-B563-705F-B836-858038D2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4" y="3501744"/>
            <a:ext cx="3627035" cy="26752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04AB364-3898-9F22-6F3D-E5B6F165E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89" y="1007281"/>
            <a:ext cx="4159244" cy="23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0440301-54B7-9403-0C8E-0C51D62E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7273205" cy="5156291"/>
          </a:xfrm>
        </p:spPr>
        <p:txBody>
          <a:bodyPr>
            <a:normAutofit lnSpcReduction="10000"/>
          </a:bodyPr>
          <a:lstStyle/>
          <a:p>
            <a:r>
              <a:rPr lang="it-IT" b="1" dirty="0" err="1"/>
              <a:t>Feedforward</a:t>
            </a:r>
            <a:r>
              <a:rPr lang="it-IT" dirty="0"/>
              <a:t>: </a:t>
            </a:r>
          </a:p>
          <a:p>
            <a:pPr lvl="1"/>
            <a:r>
              <a:rPr lang="en-US" sz="2400" dirty="0"/>
              <a:t>The connections connect the neurons of one level with the neurons of the </a:t>
            </a:r>
            <a:r>
              <a:rPr lang="en-US" sz="2400" b="1" dirty="0"/>
              <a:t>next level</a:t>
            </a:r>
          </a:p>
          <a:p>
            <a:pPr lvl="1"/>
            <a:r>
              <a:rPr lang="en-US" sz="2400" b="1" dirty="0"/>
              <a:t>Backward</a:t>
            </a:r>
            <a:r>
              <a:rPr lang="en-US" sz="2400" dirty="0"/>
              <a:t> connections or connections to the same level are </a:t>
            </a:r>
            <a:r>
              <a:rPr lang="en-US" sz="2400" b="1" dirty="0"/>
              <a:t>not allowed</a:t>
            </a:r>
          </a:p>
          <a:p>
            <a:pPr lvl="1"/>
            <a:r>
              <a:rPr lang="en-US" sz="2400" dirty="0"/>
              <a:t>It is by far the </a:t>
            </a:r>
            <a:r>
              <a:rPr lang="en-US" sz="2400" b="1" dirty="0"/>
              <a:t>most used </a:t>
            </a:r>
            <a:r>
              <a:rPr lang="en-US" sz="2400" dirty="0"/>
              <a:t>type of network.</a:t>
            </a:r>
          </a:p>
          <a:p>
            <a:pPr marL="0" indent="0">
              <a:buNone/>
            </a:pPr>
            <a:endParaRPr lang="it-IT" sz="900" b="1" dirty="0"/>
          </a:p>
          <a:p>
            <a:r>
              <a:rPr lang="it-IT" b="1" dirty="0" err="1"/>
              <a:t>Recurrent</a:t>
            </a:r>
            <a:r>
              <a:rPr lang="it-IT" dirty="0"/>
              <a:t>:</a:t>
            </a:r>
          </a:p>
          <a:p>
            <a:pPr lvl="1"/>
            <a:r>
              <a:rPr lang="en-US" sz="2400" b="1" dirty="0"/>
              <a:t>Feedback connections </a:t>
            </a:r>
            <a:r>
              <a:rPr lang="en-US" sz="2400" dirty="0"/>
              <a:t>are expected (generally towards neurons of the same level, but also backwards)</a:t>
            </a:r>
          </a:p>
          <a:p>
            <a:pPr lvl="1"/>
            <a:r>
              <a:rPr lang="en-US" sz="2400" dirty="0"/>
              <a:t>More suitable for the management of </a:t>
            </a:r>
            <a:r>
              <a:rPr lang="en-US" sz="2400" b="1" dirty="0"/>
              <a:t>sequences</a:t>
            </a:r>
            <a:r>
              <a:rPr lang="en-US" sz="2400" dirty="0"/>
              <a:t> because they have a (short-term) </a:t>
            </a:r>
            <a:r>
              <a:rPr lang="en-US" sz="2400" b="1" dirty="0"/>
              <a:t>memory effect</a:t>
            </a:r>
          </a:p>
          <a:p>
            <a:endParaRPr lang="en-US" sz="1000" dirty="0"/>
          </a:p>
          <a:p>
            <a:r>
              <a:rPr lang="en-US" dirty="0"/>
              <a:t>In our course, we will use only </a:t>
            </a:r>
            <a:r>
              <a:rPr lang="en-US" b="1" dirty="0"/>
              <a:t>FF NN</a:t>
            </a:r>
            <a:r>
              <a:rPr lang="en-US" dirty="0"/>
              <a:t>!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1D8E8-6CE0-6FB5-55EE-3B8F3B46C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7EECBD9-F38A-3E7F-20CE-C645D53B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ANN </a:t>
            </a:r>
            <a:r>
              <a:rPr lang="it-IT" dirty="0" err="1"/>
              <a:t>typologies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065E7B-A016-E1C5-0F1D-05A8635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4A3773D-4843-6EEE-891C-7D343ACD7E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19. Neural Network — Learning Apache Spark with Python documentation">
            <a:extLst>
              <a:ext uri="{FF2B5EF4-FFF2-40B4-BE49-F238E27FC236}">
                <a16:creationId xmlns:a16="http://schemas.microsoft.com/office/drawing/2014/main" id="{5DFF9898-6BB7-FF99-7484-795123FA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999" y="1350486"/>
            <a:ext cx="4490827" cy="17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current Neural Networks (RNN): What It Is &amp; How It Works | Built In">
            <a:extLst>
              <a:ext uri="{FF2B5EF4-FFF2-40B4-BE49-F238E27FC236}">
                <a16:creationId xmlns:a16="http://schemas.microsoft.com/office/drawing/2014/main" id="{2741EE80-7A68-95D8-F9EC-8D2651D13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1095"/>
          <a:stretch/>
        </p:blipFill>
        <p:spPr bwMode="auto">
          <a:xfrm>
            <a:off x="8215842" y="3492325"/>
            <a:ext cx="2648077" cy="231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20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6CE6181-8F96-C60F-2880-71966925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General </a:t>
            </a:r>
            <a:r>
              <a:rPr lang="it-IT" dirty="0" err="1"/>
              <a:t>considerations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</a:t>
            </a:r>
            <a:r>
              <a:rPr lang="it-IT" dirty="0" err="1"/>
              <a:t>architectures</a:t>
            </a:r>
            <a:r>
              <a:rPr lang="it-IT" dirty="0"/>
              <a:t>:</a:t>
            </a:r>
          </a:p>
          <a:p>
            <a:pPr lvl="1"/>
            <a:r>
              <a:rPr lang="en-US" sz="2400" dirty="0"/>
              <a:t>Greater number of hidden layers (therefore neurons) → </a:t>
            </a:r>
            <a:r>
              <a:rPr lang="en-US" sz="2400" b="1" dirty="0"/>
              <a:t>better performance</a:t>
            </a:r>
          </a:p>
          <a:p>
            <a:pPr lvl="1"/>
            <a:r>
              <a:rPr lang="en-US" sz="2400" dirty="0"/>
              <a:t>Greater number of hidden layers (therefore neurons) → need for </a:t>
            </a:r>
            <a:r>
              <a:rPr lang="en-US" sz="2400" b="1" dirty="0"/>
              <a:t>more training data</a:t>
            </a:r>
          </a:p>
          <a:p>
            <a:pPr lvl="1"/>
            <a:r>
              <a:rPr lang="en-US" sz="2400" dirty="0"/>
              <a:t>Greater number of hidden layers</a:t>
            </a:r>
            <a:r>
              <a:rPr lang="it-IT" sz="2400" dirty="0"/>
              <a:t> </a:t>
            </a:r>
            <a:r>
              <a:rPr lang="en-US" sz="2400" dirty="0"/>
              <a:t>(therefore neurons)</a:t>
            </a:r>
            <a:r>
              <a:rPr lang="it-IT" sz="2400" dirty="0"/>
              <a:t> → </a:t>
            </a:r>
            <a:r>
              <a:rPr lang="it-IT" sz="2400" dirty="0" err="1"/>
              <a:t>greater</a:t>
            </a:r>
            <a:r>
              <a:rPr lang="it-IT" sz="2400" dirty="0"/>
              <a:t> </a:t>
            </a:r>
            <a:r>
              <a:rPr lang="it-IT" sz="2400" b="1" dirty="0" err="1"/>
              <a:t>computational</a:t>
            </a:r>
            <a:r>
              <a:rPr lang="it-IT" sz="2400" b="1" dirty="0"/>
              <a:t> load</a:t>
            </a:r>
          </a:p>
          <a:p>
            <a:endParaRPr lang="it-IT" dirty="0"/>
          </a:p>
          <a:p>
            <a:r>
              <a:rPr lang="en-US" dirty="0"/>
              <a:t>How is it possible to </a:t>
            </a:r>
            <a:r>
              <a:rPr lang="en-US" b="1" dirty="0"/>
              <a:t>train</a:t>
            </a:r>
            <a:r>
              <a:rPr lang="en-US" dirty="0"/>
              <a:t> a neural network?</a:t>
            </a:r>
          </a:p>
          <a:p>
            <a:pPr lvl="1"/>
            <a:r>
              <a:rPr lang="en-US" dirty="0"/>
              <a:t>Training a neural network is </a:t>
            </a:r>
            <a:r>
              <a:rPr lang="en-US" b="1" dirty="0"/>
              <a:t>extremely complicated</a:t>
            </a:r>
            <a:r>
              <a:rPr lang="en-US" dirty="0"/>
              <a:t>, but we can use specific frameworks: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same happens in Machine Learning, in which we can use the </a:t>
            </a:r>
            <a:r>
              <a:rPr lang="en-US" i="1" dirty="0"/>
              <a:t>Scikit-Learn</a:t>
            </a:r>
            <a:r>
              <a:rPr lang="en-US" dirty="0"/>
              <a:t> library to train own classifiers.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AFE6CC-BA14-F145-AA6A-DC6A3E0DF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3983C74-D7BE-D7A2-A078-87D245E6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Networks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7DBEE1-944A-97E4-B8CB-AC7582C4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F949160-C7AE-FD92-D9B2-AD5D79E36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Pytorch, logo Icon in Vector Logo">
            <a:extLst>
              <a:ext uri="{FF2B5EF4-FFF2-40B4-BE49-F238E27FC236}">
                <a16:creationId xmlns:a16="http://schemas.microsoft.com/office/drawing/2014/main" id="{5DE86BBE-2942-4A05-D0C6-B8657D57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28" y="4227235"/>
            <a:ext cx="2013239" cy="10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nsorFlow - Wikipedia">
            <a:extLst>
              <a:ext uri="{FF2B5EF4-FFF2-40B4-BE49-F238E27FC236}">
                <a16:creationId xmlns:a16="http://schemas.microsoft.com/office/drawing/2014/main" id="{67269DA8-3FE3-2FCB-A12A-A0EBC1A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09" y="3996038"/>
            <a:ext cx="2611581" cy="146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- apache/incubator-mxnet: Lightweight, Portable, Flexible  Distributed/Mobile Deep Learning with Dynamic, Mutation-aware Dataflow Dep  Scheduler; for Python, R, Julia, Scala, Go, Javascript and more">
            <a:extLst>
              <a:ext uri="{FF2B5EF4-FFF2-40B4-BE49-F238E27FC236}">
                <a16:creationId xmlns:a16="http://schemas.microsoft.com/office/drawing/2014/main" id="{08AD56F3-7D41-8BDE-92A7-137057E1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32" y="4311415"/>
            <a:ext cx="2264476" cy="7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71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EEF3BE63-36B8-2ACE-3B34-323BD09F7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62" y="1698811"/>
            <a:ext cx="8782076" cy="4837783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429C00-7181-6E40-BF30-069D380932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AC5BE31-3301-A932-8D12-C333D740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Networks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878B53-8676-6CB7-0392-28098CD4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59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A4CCB8F-6A3F-0815-8A35-260092C5F5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952D566-162B-798B-504C-637EF51D6677}"/>
              </a:ext>
            </a:extLst>
          </p:cNvPr>
          <p:cNvSpPr/>
          <p:nvPr/>
        </p:nvSpPr>
        <p:spPr>
          <a:xfrm>
            <a:off x="710642" y="4460839"/>
            <a:ext cx="8003262" cy="160238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09E531-07F7-66F4-7EA5-03B019DA5CDB}"/>
              </a:ext>
            </a:extLst>
          </p:cNvPr>
          <p:cNvSpPr txBox="1"/>
          <p:nvPr/>
        </p:nvSpPr>
        <p:spPr>
          <a:xfrm>
            <a:off x="710642" y="1137913"/>
            <a:ext cx="90688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 you remember the example of how we learn to play the guitar?</a:t>
            </a:r>
          </a:p>
        </p:txBody>
      </p:sp>
    </p:spTree>
    <p:extLst>
      <p:ext uri="{BB962C8B-B14F-4D97-AF65-F5344CB8AC3E}">
        <p14:creationId xmlns:p14="http://schemas.microsoft.com/office/powerpoint/2010/main" val="10782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0B48104-BE31-4917-8370-2677E3213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7706975" cy="51562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it-IT" b="1" dirty="0" err="1"/>
              <a:t>Regression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Given a </a:t>
            </a:r>
            <a:r>
              <a:rPr lang="it-IT" b="1" dirty="0" err="1"/>
              <a:t>specific</a:t>
            </a:r>
            <a:r>
              <a:rPr lang="it-IT" b="1" dirty="0"/>
              <a:t> input, the model (</a:t>
            </a:r>
            <a:r>
              <a:rPr lang="it-IT" b="1" i="1" dirty="0" err="1"/>
              <a:t>regressor</a:t>
            </a:r>
            <a:r>
              <a:rPr lang="it-IT" b="1" dirty="0"/>
              <a:t>) outputs a </a:t>
            </a:r>
            <a:r>
              <a:rPr lang="it-IT" b="1" dirty="0" err="1"/>
              <a:t>continuous</a:t>
            </a:r>
            <a:r>
              <a:rPr lang="it-IT" b="1" dirty="0"/>
              <a:t> </a:t>
            </a:r>
            <a:r>
              <a:rPr lang="it-IT" b="1" dirty="0" err="1"/>
              <a:t>value</a:t>
            </a:r>
            <a:r>
              <a:rPr lang="it-IT" b="1" dirty="0"/>
              <a:t> (data → </a:t>
            </a:r>
            <a:r>
              <a:rPr lang="it-IT" b="1" dirty="0" err="1"/>
              <a:t>value</a:t>
            </a:r>
            <a:r>
              <a:rPr lang="it-IT" b="1" dirty="0"/>
              <a:t>)</a:t>
            </a:r>
          </a:p>
          <a:p>
            <a:pPr lvl="1"/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a </a:t>
            </a:r>
            <a:r>
              <a:rPr lang="it-IT" dirty="0" err="1"/>
              <a:t>regression</a:t>
            </a:r>
            <a:r>
              <a:rPr lang="it-IT" dirty="0"/>
              <a:t> task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classification</a:t>
            </a:r>
            <a:r>
              <a:rPr lang="it-IT" dirty="0"/>
              <a:t> task with a (</a:t>
            </a:r>
            <a:r>
              <a:rPr lang="it-IT" dirty="0" err="1"/>
              <a:t>very</a:t>
            </a:r>
            <a:r>
              <a:rPr lang="it-IT" dirty="0"/>
              <a:t>) high </a:t>
            </a:r>
            <a:r>
              <a:rPr lang="it-IT" dirty="0" err="1"/>
              <a:t>number</a:t>
            </a:r>
            <a:r>
              <a:rPr lang="it-IT" dirty="0"/>
              <a:t> of classes.</a:t>
            </a:r>
          </a:p>
          <a:p>
            <a:pPr lvl="1"/>
            <a:r>
              <a:rPr lang="it-IT" dirty="0" err="1"/>
              <a:t>Usually</a:t>
            </a:r>
            <a:r>
              <a:rPr lang="it-IT" dirty="0"/>
              <a:t>, </a:t>
            </a:r>
            <a:r>
              <a:rPr lang="it-IT" b="1" dirty="0" err="1"/>
              <a:t>regression</a:t>
            </a:r>
            <a:r>
              <a:rPr lang="it-IT" b="1" dirty="0"/>
              <a:t> models != </a:t>
            </a:r>
            <a:r>
              <a:rPr lang="it-IT" b="1" dirty="0" err="1"/>
              <a:t>classification</a:t>
            </a:r>
            <a:r>
              <a:rPr lang="it-IT" b="1" dirty="0"/>
              <a:t> models</a:t>
            </a:r>
          </a:p>
          <a:p>
            <a:endParaRPr lang="it-IT" sz="900" dirty="0"/>
          </a:p>
          <a:p>
            <a:r>
              <a:rPr lang="it-IT" dirty="0" err="1"/>
              <a:t>Examples</a:t>
            </a:r>
            <a:r>
              <a:rPr lang="it-IT" dirty="0"/>
              <a:t> of </a:t>
            </a:r>
            <a:r>
              <a:rPr lang="it-IT" dirty="0" err="1"/>
              <a:t>regression</a:t>
            </a:r>
            <a:r>
              <a:rPr lang="it-IT" dirty="0"/>
              <a:t> tasks: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Estimation of a </a:t>
            </a:r>
            <a:r>
              <a:rPr lang="en-US" b="1" dirty="0"/>
              <a:t>person's height </a:t>
            </a:r>
            <a:r>
              <a:rPr lang="en-US" dirty="0"/>
              <a:t>based on weight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Estimation of the </a:t>
            </a:r>
            <a:r>
              <a:rPr lang="en-US" b="1" dirty="0"/>
              <a:t>sale prices </a:t>
            </a:r>
            <a:r>
              <a:rPr lang="en-US" dirty="0"/>
              <a:t>for apartments in the real estate market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Risk estimation </a:t>
            </a:r>
            <a:r>
              <a:rPr lang="en-US" dirty="0"/>
              <a:t>for insurance companies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Energy prediction </a:t>
            </a:r>
            <a:r>
              <a:rPr lang="en-US" dirty="0"/>
              <a:t>produced by a photovoltaic system</a:t>
            </a:r>
          </a:p>
          <a:p>
            <a:pPr lvl="1">
              <a:lnSpc>
                <a:spcPct val="110000"/>
              </a:lnSpc>
            </a:pPr>
            <a:r>
              <a:rPr lang="it-IT" b="1" dirty="0"/>
              <a:t>Health costs </a:t>
            </a:r>
            <a:r>
              <a:rPr lang="it-IT" dirty="0" err="1"/>
              <a:t>prediction</a:t>
            </a:r>
            <a:r>
              <a:rPr lang="it-IT" dirty="0"/>
              <a:t> models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84209D-200A-4855-850A-B013067AD5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75971FB-0707-42C8-B16A-38564DED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B5209F-F69C-420B-A16B-C13E400E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FD230C1-95AB-471F-9204-AA019BD99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2" name="Picture 4" descr="Quanti kiloWatt produce un impianto fotovoltaico al giorno?">
            <a:extLst>
              <a:ext uri="{FF2B5EF4-FFF2-40B4-BE49-F238E27FC236}">
                <a16:creationId xmlns:a16="http://schemas.microsoft.com/office/drawing/2014/main" id="{EFFC715D-B2FD-4401-B320-BA5CC2C9C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8" t="35085"/>
          <a:stretch/>
        </p:blipFill>
        <p:spPr bwMode="auto">
          <a:xfrm>
            <a:off x="8142900" y="4584423"/>
            <a:ext cx="3330600" cy="13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4AFFC5-27D5-FB27-4AC0-F3DDD9C280AB}"/>
              </a:ext>
            </a:extLst>
          </p:cNvPr>
          <p:cNvCxnSpPr/>
          <p:nvPr/>
        </p:nvCxnSpPr>
        <p:spPr>
          <a:xfrm>
            <a:off x="9808200" y="2323825"/>
            <a:ext cx="0" cy="60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965DAA22-39E8-BAD2-CF35-1A8B8979C56E}"/>
              </a:ext>
            </a:extLst>
          </p:cNvPr>
          <p:cNvSpPr/>
          <p:nvPr/>
        </p:nvSpPr>
        <p:spPr>
          <a:xfrm>
            <a:off x="9011385" y="3083517"/>
            <a:ext cx="1568232" cy="563418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Regressor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4B3F2E-6C3F-E031-C479-AE0C4B958DA4}"/>
              </a:ext>
            </a:extLst>
          </p:cNvPr>
          <p:cNvCxnSpPr/>
          <p:nvPr/>
        </p:nvCxnSpPr>
        <p:spPr>
          <a:xfrm>
            <a:off x="9780491" y="3810879"/>
            <a:ext cx="0" cy="60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D08CE5-EDB2-0283-7D07-81AC18503EEF}"/>
              </a:ext>
            </a:extLst>
          </p:cNvPr>
          <p:cNvSpPr txBox="1"/>
          <p:nvPr/>
        </p:nvSpPr>
        <p:spPr>
          <a:xfrm>
            <a:off x="9011385" y="954740"/>
            <a:ext cx="15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6B58F03-AC52-42DB-3EF6-215358A50A75}"/>
              </a:ext>
            </a:extLst>
          </p:cNvPr>
          <p:cNvSpPr txBox="1"/>
          <p:nvPr/>
        </p:nvSpPr>
        <p:spPr>
          <a:xfrm>
            <a:off x="8344236" y="1328421"/>
            <a:ext cx="2927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many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modules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Latitude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longitude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Orientation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(w.r.t sun)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303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AD83FF9-C7C2-40DD-4138-87E4BFC2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662913" cy="5156291"/>
          </a:xfrm>
        </p:spPr>
        <p:txBody>
          <a:bodyPr/>
          <a:lstStyle/>
          <a:p>
            <a:r>
              <a:rPr lang="en-US" dirty="0"/>
              <a:t>The same happens with Neural Networks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A47ED1-EDD8-9C72-207F-780692620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38FA0D2-C518-9DF3-A534-97DDCFC7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Networks training: </a:t>
            </a:r>
            <a:r>
              <a:rPr lang="it-IT" dirty="0" err="1"/>
              <a:t>intuition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B77F89-6D5C-2CDC-8E08-1726D0CF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024DE6-BDF9-E2C5-5AE7-A77E2F54F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Picture 2" descr="19. Neural Network — Learning Apache Spark with Python documentation">
            <a:extLst>
              <a:ext uri="{FF2B5EF4-FFF2-40B4-BE49-F238E27FC236}">
                <a16:creationId xmlns:a16="http://schemas.microsoft.com/office/drawing/2014/main" id="{1E377C53-CEF6-2DC0-3336-2173F083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24" y="2733203"/>
            <a:ext cx="5046439" cy="19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61D3CB-5658-13EA-AED8-E7D2E36E8069}"/>
              </a:ext>
            </a:extLst>
          </p:cNvPr>
          <p:cNvSpPr txBox="1"/>
          <p:nvPr/>
        </p:nvSpPr>
        <p:spPr>
          <a:xfrm>
            <a:off x="4920316" y="5300663"/>
            <a:ext cx="228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 change the position of my fingers to obtain a certain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516EEB-8223-46A3-9F72-B298DD7A65BD}"/>
              </a:ext>
            </a:extLst>
          </p:cNvPr>
          <p:cNvSpPr txBox="1"/>
          <p:nvPr/>
        </p:nvSpPr>
        <p:spPr>
          <a:xfrm>
            <a:off x="137311" y="4949571"/>
            <a:ext cx="228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 learn the chords </a:t>
            </a:r>
            <a:b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 little at a time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0568553-044B-9CFE-B19E-12EAFBFB361E}"/>
              </a:ext>
            </a:extLst>
          </p:cNvPr>
          <p:cNvSpPr txBox="1"/>
          <p:nvPr/>
        </p:nvSpPr>
        <p:spPr>
          <a:xfrm>
            <a:off x="1453664" y="2973771"/>
            <a:ext cx="228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1.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Input data divided in mini-batches</a:t>
            </a:r>
            <a:endParaRPr lang="it-IT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C8F7DE2-7798-402B-1B10-FAF745C5AAB9}"/>
              </a:ext>
            </a:extLst>
          </p:cNvPr>
          <p:cNvSpPr/>
          <p:nvPr/>
        </p:nvSpPr>
        <p:spPr>
          <a:xfrm rot="11161111">
            <a:off x="1350927" y="3886619"/>
            <a:ext cx="572774" cy="1076879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7B914C4-DE4F-93A9-729D-00F13AD79EE8}"/>
              </a:ext>
            </a:extLst>
          </p:cNvPr>
          <p:cNvSpPr txBox="1"/>
          <p:nvPr/>
        </p:nvSpPr>
        <p:spPr>
          <a:xfrm>
            <a:off x="9520836" y="5066538"/>
            <a:ext cx="228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Someone has to tell me if I'm repeating it well.</a:t>
            </a:r>
          </a:p>
          <a:p>
            <a:pPr algn="ctr"/>
            <a:r>
              <a:rPr lang="en-US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It represents the goal of my learning activity!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8DA095E-456E-7A27-36F1-011CF6317010}"/>
              </a:ext>
            </a:extLst>
          </p:cNvPr>
          <p:cNvSpPr txBox="1"/>
          <p:nvPr/>
        </p:nvSpPr>
        <p:spPr>
          <a:xfrm>
            <a:off x="9823484" y="3285680"/>
            <a:ext cx="228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3.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 functions</a:t>
            </a:r>
            <a:endParaRPr lang="it-IT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A5DF7BC5-375A-BCC9-8C3B-9B1BDAA8E23B}"/>
              </a:ext>
            </a:extLst>
          </p:cNvPr>
          <p:cNvSpPr/>
          <p:nvPr/>
        </p:nvSpPr>
        <p:spPr>
          <a:xfrm rot="11538445" flipH="1">
            <a:off x="10744114" y="3962549"/>
            <a:ext cx="70512" cy="1076879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453ACE3-2AAC-DB3D-7A33-64353562918C}"/>
              </a:ext>
            </a:extLst>
          </p:cNvPr>
          <p:cNvSpPr txBox="1"/>
          <p:nvPr/>
        </p:nvSpPr>
        <p:spPr>
          <a:xfrm>
            <a:off x="583073" y="1921301"/>
            <a:ext cx="259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 have to repeat the </a:t>
            </a:r>
          </a:p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chord several times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AC82C48-CC31-269E-C74B-2627381A1DEC}"/>
              </a:ext>
            </a:extLst>
          </p:cNvPr>
          <p:cNvSpPr txBox="1"/>
          <p:nvPr/>
        </p:nvSpPr>
        <p:spPr>
          <a:xfrm>
            <a:off x="7649395" y="2942620"/>
            <a:ext cx="228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2.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Output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Labels</a:t>
            </a:r>
            <a:endParaRPr lang="it-IT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4E5C64D-85B0-94AA-333E-F591BC397A3A}"/>
              </a:ext>
            </a:extLst>
          </p:cNvPr>
          <p:cNvSpPr/>
          <p:nvPr/>
        </p:nvSpPr>
        <p:spPr>
          <a:xfrm rot="6947183" flipH="1">
            <a:off x="9606496" y="3000336"/>
            <a:ext cx="278891" cy="1046054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0D646692-3D03-6608-248B-71DC8C863E9D}"/>
              </a:ext>
            </a:extLst>
          </p:cNvPr>
          <p:cNvSpPr/>
          <p:nvPr/>
        </p:nvSpPr>
        <p:spPr>
          <a:xfrm rot="4209806">
            <a:off x="9582139" y="3439096"/>
            <a:ext cx="303757" cy="1046054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DEAAB91A-F57C-E675-CEE5-004C72425206}"/>
              </a:ext>
            </a:extLst>
          </p:cNvPr>
          <p:cNvSpPr/>
          <p:nvPr/>
        </p:nvSpPr>
        <p:spPr>
          <a:xfrm rot="21232674">
            <a:off x="2593324" y="2181978"/>
            <a:ext cx="7462548" cy="316688"/>
          </a:xfrm>
          <a:custGeom>
            <a:avLst/>
            <a:gdLst>
              <a:gd name="connsiteX0" fmla="*/ 8162925 w 8162925"/>
              <a:gd name="connsiteY0" fmla="*/ 781569 h 781569"/>
              <a:gd name="connsiteX1" fmla="*/ 3086100 w 8162925"/>
              <a:gd name="connsiteY1" fmla="*/ 519 h 781569"/>
              <a:gd name="connsiteX2" fmla="*/ 0 w 8162925"/>
              <a:gd name="connsiteY2" fmla="*/ 686319 h 7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925" h="781569">
                <a:moveTo>
                  <a:pt x="8162925" y="781569"/>
                </a:moveTo>
                <a:cubicBezTo>
                  <a:pt x="6304756" y="398981"/>
                  <a:pt x="4446587" y="16394"/>
                  <a:pt x="3086100" y="519"/>
                </a:cubicBezTo>
                <a:cubicBezTo>
                  <a:pt x="1725613" y="-15356"/>
                  <a:pt x="862806" y="335481"/>
                  <a:pt x="0" y="686319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6DED913-7AC5-9BFC-CD9C-66354DD63E5E}"/>
              </a:ext>
            </a:extLst>
          </p:cNvPr>
          <p:cNvSpPr txBox="1"/>
          <p:nvPr/>
        </p:nvSpPr>
        <p:spPr>
          <a:xfrm>
            <a:off x="9223774" y="1764422"/>
            <a:ext cx="228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4.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Error</a:t>
            </a:r>
            <a:endParaRPr lang="it-IT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C572BEDD-7D75-6639-A0F4-F38C1EBB6C3C}"/>
              </a:ext>
            </a:extLst>
          </p:cNvPr>
          <p:cNvSpPr/>
          <p:nvPr/>
        </p:nvSpPr>
        <p:spPr>
          <a:xfrm flipH="1">
            <a:off x="10386406" y="2419889"/>
            <a:ext cx="351930" cy="835254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30B3CCEF-D7C6-FDC2-6A00-76DBCF0D2451}"/>
              </a:ext>
            </a:extLst>
          </p:cNvPr>
          <p:cNvSpPr/>
          <p:nvPr/>
        </p:nvSpPr>
        <p:spPr>
          <a:xfrm rot="16200000" flipH="1">
            <a:off x="3412599" y="1654619"/>
            <a:ext cx="70512" cy="1076879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8E29B4C-CBBC-444D-4F55-1E39F11F7850}"/>
              </a:ext>
            </a:extLst>
          </p:cNvPr>
          <p:cNvSpPr txBox="1"/>
          <p:nvPr/>
        </p:nvSpPr>
        <p:spPr>
          <a:xfrm rot="21253169">
            <a:off x="3457369" y="1861088"/>
            <a:ext cx="35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Repeat 1  - 4 several times</a:t>
            </a:r>
            <a:endParaRPr lang="it-IT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0C58250F-1657-6D31-F64B-232669E91058}"/>
              </a:ext>
            </a:extLst>
          </p:cNvPr>
          <p:cNvSpPr/>
          <p:nvPr/>
        </p:nvSpPr>
        <p:spPr>
          <a:xfrm rot="3814984" flipV="1">
            <a:off x="5683166" y="4957972"/>
            <a:ext cx="557417" cy="45719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297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42A20D12-F0EE-9BF6-9F70-DBD5AA9C76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b="1" dirty="0"/>
                  <a:t>Training a NN </a:t>
                </a:r>
                <a:r>
                  <a:rPr lang="it-IT" b="1" dirty="0" err="1"/>
                  <a:t>means</a:t>
                </a:r>
                <a:r>
                  <a:rPr lang="it-IT" b="1" dirty="0"/>
                  <a:t> </a:t>
                </a:r>
                <a:r>
                  <a:rPr lang="it-IT" b="1" dirty="0" err="1"/>
                  <a:t>minimizing</a:t>
                </a:r>
                <a:r>
                  <a:rPr lang="it-IT" b="1" dirty="0"/>
                  <a:t> the </a:t>
                </a:r>
                <a:r>
                  <a:rPr lang="it-IT" b="1" dirty="0" err="1"/>
                  <a:t>loss</a:t>
                </a:r>
                <a:r>
                  <a:rPr lang="it-IT" b="1" dirty="0"/>
                  <a:t>/cost </a:t>
                </a:r>
                <a:r>
                  <a:rPr lang="it-IT" b="1" dirty="0" err="1"/>
                  <a:t>function</a:t>
                </a:r>
                <a:endParaRPr lang="it-IT" dirty="0"/>
              </a:p>
              <a:p>
                <a:r>
                  <a:rPr lang="it-IT" dirty="0"/>
                  <a:t>The cost </a:t>
                </a:r>
                <a:r>
                  <a:rPr lang="it-IT" dirty="0" err="1"/>
                  <a:t>function</a:t>
                </a:r>
                <a:r>
                  <a:rPr lang="it-IT" dirty="0"/>
                  <a:t>:</a:t>
                </a:r>
              </a:p>
              <a:p>
                <a:pPr lvl="1"/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b="1" dirty="0" err="1"/>
                  <a:t>mathematical</a:t>
                </a:r>
                <a:r>
                  <a:rPr lang="it-IT" b="1" dirty="0"/>
                  <a:t> </a:t>
                </a:r>
                <a:r>
                  <a:rPr lang="it-IT" b="1" dirty="0" err="1"/>
                  <a:t>formulation</a:t>
                </a:r>
                <a:r>
                  <a:rPr lang="it-IT" b="1" dirty="0"/>
                  <a:t> </a:t>
                </a:r>
                <a:r>
                  <a:rPr lang="it-IT" dirty="0"/>
                  <a:t>of the learning goal</a:t>
                </a:r>
              </a:p>
              <a:p>
                <a:pPr lvl="1"/>
                <a:r>
                  <a:rPr lang="it-IT" dirty="0" err="1"/>
                  <a:t>Measures</a:t>
                </a:r>
                <a:r>
                  <a:rPr lang="it-IT" dirty="0"/>
                  <a:t> the </a:t>
                </a:r>
                <a:r>
                  <a:rPr lang="it-IT" b="1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b="1" dirty="0" err="1"/>
                  <a:t>prediction</a:t>
                </a:r>
                <a:r>
                  <a:rPr lang="it-IT" dirty="0"/>
                  <a:t> and the </a:t>
                </a:r>
                <a:r>
                  <a:rPr lang="it-IT" b="1" dirty="0"/>
                  <a:t>ground truth </a:t>
                </a:r>
                <a:r>
                  <a:rPr lang="it-IT" dirty="0"/>
                  <a:t>(</a:t>
                </a:r>
                <a:r>
                  <a:rPr lang="it-IT" i="1" dirty="0"/>
                  <a:t>label</a:t>
                </a:r>
                <a:r>
                  <a:rPr lang="it-IT" dirty="0"/>
                  <a:t>)</a:t>
                </a:r>
                <a:endParaRPr lang="it-IT" b="1" dirty="0"/>
              </a:p>
              <a:p>
                <a:pPr lvl="1"/>
                <a:r>
                  <a:rPr lang="en-US" dirty="0"/>
                  <a:t>Presents the performance (or error) it in the form of a </a:t>
                </a:r>
                <a:r>
                  <a:rPr lang="en-US" b="1" dirty="0"/>
                  <a:t>single real number</a:t>
                </a:r>
              </a:p>
              <a:p>
                <a:endParaRPr lang="en-US" sz="900" dirty="0"/>
              </a:p>
              <a:p>
                <a:r>
                  <a:rPr lang="en-US" dirty="0"/>
                  <a:t>Loss functions for the </a:t>
                </a:r>
                <a:r>
                  <a:rPr lang="en-US" b="1" dirty="0"/>
                  <a:t>classification task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i="1" dirty="0"/>
                  <a:t>Cross Entropy </a:t>
                </a:r>
                <a:r>
                  <a:rPr lang="en-US" dirty="0"/>
                  <a:t>indicates the distance between what the model believes the output distribution should be, </a:t>
                </a:r>
                <a:br>
                  <a:rPr lang="en-US" dirty="0"/>
                </a:br>
                <a:r>
                  <a:rPr lang="en-US" dirty="0"/>
                  <a:t>and what the original distribution really is.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/>
                  <a:t>Binary Cross Entropy </a:t>
                </a:r>
                <a:r>
                  <a:rPr lang="en-US" dirty="0"/>
                  <a:t>(BCE)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−(1−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 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scalar value in the model output (</a:t>
                </a:r>
                <a:r>
                  <a:rPr lang="en-US" i="1" dirty="0"/>
                  <a:t>prediction</a:t>
                </a:r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corresponding target (</a:t>
                </a:r>
                <a:r>
                  <a:rPr lang="en-US" i="1" dirty="0"/>
                  <a:t>label</a:t>
                </a:r>
                <a:r>
                  <a:rPr lang="en-US" dirty="0"/>
                  <a:t>) value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/>
                  <a:t>Categorical Cross Entropy </a:t>
                </a:r>
                <a:r>
                  <a:rPr lang="en-US" dirty="0"/>
                  <a:t>(CCE) →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 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scalar value in the model output (</a:t>
                </a:r>
                <a:r>
                  <a:rPr lang="en-US" i="1" dirty="0"/>
                  <a:t>prediction</a:t>
                </a:r>
                <a:r>
                  <a:rPr lang="en-US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corresponding target </a:t>
                </a:r>
                <a:r>
                  <a:rPr lang="en-US" i="1" dirty="0"/>
                  <a:t>(label)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42A20D12-F0EE-9BF6-9F70-DBD5AA9C76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5" t="-1891" b="-1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2A4B62-D6BA-40B9-AF0B-C307EA01EA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CFF1CEB-78D6-5C5B-8695-674F8CC8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DNN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C8A7D3-1432-9A75-47D3-85AF73CF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6ECA707-3E48-49D5-D4E2-1807D3B93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063C2483-15CF-9F3F-84C2-95D9EEB98CAD}"/>
              </a:ext>
            </a:extLst>
          </p:cNvPr>
          <p:cNvSpPr/>
          <p:nvPr/>
        </p:nvSpPr>
        <p:spPr>
          <a:xfrm rot="16200000">
            <a:off x="5068222" y="3679406"/>
            <a:ext cx="314325" cy="1206753"/>
          </a:xfrm>
          <a:prstGeom prst="leftBrace">
            <a:avLst>
              <a:gd name="adj1" fmla="val 2797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DDC8128F-F1F8-5BE8-4496-2015495DC23C}"/>
              </a:ext>
            </a:extLst>
          </p:cNvPr>
          <p:cNvSpPr/>
          <p:nvPr/>
        </p:nvSpPr>
        <p:spPr>
          <a:xfrm rot="16200000">
            <a:off x="6964714" y="3175463"/>
            <a:ext cx="314325" cy="2223199"/>
          </a:xfrm>
          <a:prstGeom prst="leftBrace">
            <a:avLst>
              <a:gd name="adj1" fmla="val 2797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5355E19-4BCF-8ACC-D047-D84F020EEB43}"/>
              </a:ext>
            </a:extLst>
          </p:cNvPr>
          <p:cNvSpPr txBox="1"/>
          <p:nvPr/>
        </p:nvSpPr>
        <p:spPr>
          <a:xfrm>
            <a:off x="3108860" y="4384845"/>
            <a:ext cx="373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 cancels out if the target is 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BCCBEA-7B5E-0F61-68BC-212AE93D37D5}"/>
              </a:ext>
            </a:extLst>
          </p:cNvPr>
          <p:cNvSpPr txBox="1"/>
          <p:nvPr/>
        </p:nvSpPr>
        <p:spPr>
          <a:xfrm>
            <a:off x="6064369" y="4384845"/>
            <a:ext cx="3739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 cancels out if the target is 1</a:t>
            </a:r>
          </a:p>
        </p:txBody>
      </p:sp>
    </p:spTree>
    <p:extLst>
      <p:ext uri="{BB962C8B-B14F-4D97-AF65-F5344CB8AC3E}">
        <p14:creationId xmlns:p14="http://schemas.microsoft.com/office/powerpoint/2010/main" val="1356820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97EAA8B-F9DB-478C-A45D-0C260130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dirty="0"/>
              <a:t>In order to use the </a:t>
            </a:r>
            <a:r>
              <a:rPr lang="it-IT" i="1" dirty="0"/>
              <a:t>Cross </a:t>
            </a:r>
            <a:r>
              <a:rPr lang="it-IT" i="1" dirty="0" err="1"/>
              <a:t>Entropy</a:t>
            </a:r>
            <a:r>
              <a:rPr lang="it-IT" i="1" dirty="0"/>
              <a:t> </a:t>
            </a:r>
            <a:r>
              <a:rPr lang="it-IT" dirty="0" err="1"/>
              <a:t>loss</a:t>
            </a:r>
            <a:r>
              <a:rPr lang="it-IT" dirty="0"/>
              <a:t>, </a:t>
            </a:r>
            <a:r>
              <a:rPr lang="en-US" dirty="0"/>
              <a:t>the </a:t>
            </a:r>
            <a:r>
              <a:rPr lang="en-US" b="1" dirty="0"/>
              <a:t>output</a:t>
            </a:r>
            <a:r>
              <a:rPr lang="en-US" dirty="0"/>
              <a:t> layer must output probabilities.</a:t>
            </a:r>
          </a:p>
          <a:p>
            <a:r>
              <a:rPr lang="en-US" dirty="0"/>
              <a:t>Then, we can use </a:t>
            </a:r>
            <a:r>
              <a:rPr lang="en-US" i="1" dirty="0" err="1"/>
              <a:t>softmax</a:t>
            </a:r>
            <a:r>
              <a:rPr lang="en-US" dirty="0"/>
              <a:t> layer that takes an </a:t>
            </a:r>
            <a:r>
              <a:rPr lang="en-US" i="1" dirty="0"/>
              <a:t>n</a:t>
            </a:r>
            <a:r>
              <a:rPr lang="en-US" dirty="0"/>
              <a:t>-dimensional vector of real numbers and transforms it into a vector of real number in </a:t>
            </a:r>
            <a:r>
              <a:rPr lang="en-US" b="1" dirty="0"/>
              <a:t>range (0,1) </a:t>
            </a:r>
            <a:r>
              <a:rPr lang="en-US" dirty="0"/>
              <a:t>which </a:t>
            </a:r>
            <a:r>
              <a:rPr lang="en-US" b="1" dirty="0"/>
              <a:t>add up to 1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is a continuously differentiable function.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B56734-C843-F9CB-478C-F2C632A2F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it-IT" dirty="0">
                <a:hlinkClick r:id="rId2"/>
              </a:rPr>
              <a:t>https://peterroelants.github.io/posts/cross-entropy-softmax/</a:t>
            </a:r>
            <a:r>
              <a:rPr lang="it-IT" dirty="0"/>
              <a:t> </a:t>
            </a:r>
          </a:p>
          <a:p>
            <a:r>
              <a:rPr lang="it-IT" dirty="0">
                <a:hlinkClick r:id="rId3"/>
              </a:rPr>
              <a:t>https://www.analyticsvidhya.com/blog/2021/04/introduction-to-softmax-for-neural-network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D8409E-8904-83AA-114A-A94C2BCC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E0A232-1791-2BBE-C8B2-8B00638B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94C5594-947F-1AAE-4F11-3DCF2AA18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4ABC3AC-86CF-ACC1-5452-0E4AD4A2C6EF}"/>
                  </a:ext>
                </a:extLst>
              </p:cNvPr>
              <p:cNvSpPr txBox="1"/>
              <p:nvPr/>
            </p:nvSpPr>
            <p:spPr>
              <a:xfrm>
                <a:off x="7510672" y="4031766"/>
                <a:ext cx="2730179" cy="938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4ABC3AC-86CF-ACC1-5452-0E4AD4A2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672" y="4031766"/>
                <a:ext cx="2730179" cy="938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o 6">
            <a:extLst>
              <a:ext uri="{FF2B5EF4-FFF2-40B4-BE49-F238E27FC236}">
                <a16:creationId xmlns:a16="http://schemas.microsoft.com/office/drawing/2014/main" id="{63306A77-336C-978D-1153-4493EDC3C399}"/>
              </a:ext>
            </a:extLst>
          </p:cNvPr>
          <p:cNvGrpSpPr/>
          <p:nvPr/>
        </p:nvGrpSpPr>
        <p:grpSpPr>
          <a:xfrm>
            <a:off x="1757185" y="2460626"/>
            <a:ext cx="6990071" cy="2514600"/>
            <a:chOff x="3955440" y="2480919"/>
            <a:chExt cx="6990071" cy="2514600"/>
          </a:xfrm>
        </p:grpSpPr>
        <p:pic>
          <p:nvPicPr>
            <p:cNvPr id="1026" name="Picture 2" descr="sum of the probabilities in this case is equal to 1.">
              <a:extLst>
                <a:ext uri="{FF2B5EF4-FFF2-40B4-BE49-F238E27FC236}">
                  <a16:creationId xmlns:a16="http://schemas.microsoft.com/office/drawing/2014/main" id="{8B487272-5416-949F-A04E-9169165A3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440" y="2480919"/>
              <a:ext cx="5038725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arentesi graffa aperta 9">
              <a:extLst>
                <a:ext uri="{FF2B5EF4-FFF2-40B4-BE49-F238E27FC236}">
                  <a16:creationId xmlns:a16="http://schemas.microsoft.com/office/drawing/2014/main" id="{79AE3414-5159-DB77-7EB6-87D411E2BECA}"/>
                </a:ext>
              </a:extLst>
            </p:cNvPr>
            <p:cNvSpPr/>
            <p:nvPr/>
          </p:nvSpPr>
          <p:spPr>
            <a:xfrm rot="10800000">
              <a:off x="8994165" y="2816097"/>
              <a:ext cx="314325" cy="2032127"/>
            </a:xfrm>
            <a:prstGeom prst="leftBrace">
              <a:avLst>
                <a:gd name="adj1" fmla="val 279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B031849-0C15-623A-22DF-6B7EF0F54520}"/>
                    </a:ext>
                  </a:extLst>
                </p:cNvPr>
                <p:cNvSpPr txBox="1"/>
                <p:nvPr/>
              </p:nvSpPr>
              <p:spPr>
                <a:xfrm>
                  <a:off x="8215332" y="3632105"/>
                  <a:ext cx="273017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2000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B031849-0C15-623A-22DF-6B7EF0F54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332" y="3632105"/>
                  <a:ext cx="273017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A71C9513-4176-E6E4-7AE8-D661AC6E49C9}"/>
              </a:ext>
            </a:extLst>
          </p:cNvPr>
          <p:cNvSpPr/>
          <p:nvPr/>
        </p:nvSpPr>
        <p:spPr>
          <a:xfrm rot="5961902">
            <a:off x="6163038" y="2531835"/>
            <a:ext cx="754095" cy="2837594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F7416B-57CA-2E2C-E43C-38A25876AB6D}"/>
              </a:ext>
            </a:extLst>
          </p:cNvPr>
          <p:cNvSpPr txBox="1"/>
          <p:nvPr/>
        </p:nvSpPr>
        <p:spPr>
          <a:xfrm>
            <a:off x="627004" y="3759127"/>
            <a:ext cx="113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Logits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F54E53A6-4156-DC55-CBA8-60CA212A944E}"/>
              </a:ext>
            </a:extLst>
          </p:cNvPr>
          <p:cNvSpPr/>
          <p:nvPr/>
        </p:nvSpPr>
        <p:spPr>
          <a:xfrm>
            <a:off x="1595438" y="2795804"/>
            <a:ext cx="422154" cy="2265200"/>
          </a:xfrm>
          <a:prstGeom prst="leftBrace">
            <a:avLst>
              <a:gd name="adj1" fmla="val 3868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518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C1AD9-CBD5-991F-AFDE-58F0011040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https://towardsdatascience.com/cross-entropy-loss-function-f38c4ec8643e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837274A-CBD3-6CB3-A453-7CF4D7F8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Cross </a:t>
            </a:r>
            <a:r>
              <a:rPr lang="it-IT" dirty="0" err="1"/>
              <a:t>Entropy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C3FDCC-386B-267C-1865-9A97ED02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88E00B6-7FB6-5C9B-79E7-48C0B941B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3F3459-325C-0A14-A429-DFAEC24E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01435"/>
            <a:ext cx="666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C4CE4FC-748C-1DB7-B69E-D1BEEABC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727766"/>
            <a:ext cx="2636562" cy="143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CAF2507-1077-D614-7361-FC725434261E}"/>
                  </a:ext>
                </a:extLst>
              </p:cNvPr>
              <p:cNvSpPr txBox="1"/>
              <p:nvPr/>
            </p:nvSpPr>
            <p:spPr>
              <a:xfrm>
                <a:off x="1303699" y="5309804"/>
                <a:ext cx="31025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Roboto Condensed Light" panose="02000000000000000000" pitchFamily="2" charset="0"/>
                        </a:rPr>
                        <m:t>𝐶𝐶𝐸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Roboto Condensed Light" panose="02000000000000000000" pitchFamily="2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00000000000000000" pitchFamily="2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00000000000000000" pitchFamily="2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00000000000000000" pitchFamily="2" charset="0"/>
                                </a:rPr>
                                <m:t>0,775</m:t>
                              </m:r>
                            </m:e>
                          </m:func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00000000000000000" pitchFamily="2" charset="0"/>
                            </a:rPr>
                            <m:t>=0,3677</m:t>
                          </m:r>
                        </m:e>
                      </m:func>
                    </m:oMath>
                  </m:oMathPara>
                </a14:m>
                <a:endPara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CAF2507-1077-D614-7361-FC725434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99" y="5309804"/>
                <a:ext cx="3102529" cy="369332"/>
              </a:xfrm>
              <a:prstGeom prst="rect">
                <a:avLst/>
              </a:prstGeom>
              <a:blipFill>
                <a:blip r:embed="rId5"/>
                <a:stretch>
                  <a:fillRect l="-589"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BC0DC86C-4811-C1D5-52BF-12F6ED4F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44" y="3654759"/>
            <a:ext cx="2636562" cy="15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ACD73D-6B5A-49D8-D60F-40BA6BBE9546}"/>
                  </a:ext>
                </a:extLst>
              </p:cNvPr>
              <p:cNvSpPr txBox="1"/>
              <p:nvPr/>
            </p:nvSpPr>
            <p:spPr>
              <a:xfrm>
                <a:off x="7091673" y="5309804"/>
                <a:ext cx="319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Roboto Condensed Light" panose="02000000000000000000" pitchFamily="2" charset="0"/>
                        </a:rPr>
                        <m:t>𝐶𝐶𝐸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Roboto Condensed Light" panose="02000000000000000000" pitchFamily="2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00000000000000000" pitchFamily="2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00000000000000000" pitchFamily="2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Roboto Condensed Light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00000000000000000" pitchFamily="2" charset="0"/>
                                </a:rPr>
                                <m:t>0,938</m:t>
                              </m:r>
                            </m:e>
                          </m:func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00000000000000000" pitchFamily="2" charset="0"/>
                            </a:rPr>
                            <m:t>=0,0923</m:t>
                          </m:r>
                        </m:e>
                      </m:func>
                    </m:oMath>
                  </m:oMathPara>
                </a14:m>
                <a:endPara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ACD73D-6B5A-49D8-D60F-40BA6BBE9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73" y="5309804"/>
                <a:ext cx="3193063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EEDC65D-E873-CE3F-1E3A-6B233E47B151}"/>
              </a:ext>
            </a:extLst>
          </p:cNvPr>
          <p:cNvCxnSpPr/>
          <p:nvPr/>
        </p:nvCxnSpPr>
        <p:spPr>
          <a:xfrm>
            <a:off x="4807394" y="4508625"/>
            <a:ext cx="2018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0B3664-5054-9F77-C2EB-F903D7810FC3}"/>
              </a:ext>
            </a:extLst>
          </p:cNvPr>
          <p:cNvSpPr txBox="1"/>
          <p:nvPr/>
        </p:nvSpPr>
        <p:spPr>
          <a:xfrm>
            <a:off x="4672802" y="4583537"/>
            <a:ext cx="228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After some iterations…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78D240D2-ABE7-7A23-54CE-DDEEE59F5A2F}"/>
              </a:ext>
            </a:extLst>
          </p:cNvPr>
          <p:cNvSpPr/>
          <p:nvPr/>
        </p:nvSpPr>
        <p:spPr>
          <a:xfrm rot="3980091" flipV="1">
            <a:off x="9777353" y="3693674"/>
            <a:ext cx="625589" cy="487283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563081B-DA98-BDF5-F8C7-496795D404C8}"/>
              </a:ext>
            </a:extLst>
          </p:cNvPr>
          <p:cNvSpPr txBox="1"/>
          <p:nvPr/>
        </p:nvSpPr>
        <p:spPr>
          <a:xfrm>
            <a:off x="9153800" y="3173255"/>
            <a:ext cx="228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One-hot vector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FEA9E0-17F1-E3E1-1654-56B60E3B984B}"/>
              </a:ext>
            </a:extLst>
          </p:cNvPr>
          <p:cNvSpPr txBox="1"/>
          <p:nvPr/>
        </p:nvSpPr>
        <p:spPr>
          <a:xfrm rot="20504310">
            <a:off x="9259826" y="5528747"/>
            <a:ext cx="228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loss function is decreased!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F9032EE1-92B6-6AF3-8BB9-1B4C2E358531}"/>
              </a:ext>
            </a:extLst>
          </p:cNvPr>
          <p:cNvSpPr/>
          <p:nvPr/>
        </p:nvSpPr>
        <p:spPr>
          <a:xfrm rot="3980091" flipV="1">
            <a:off x="4360007" y="3765677"/>
            <a:ext cx="625589" cy="487283"/>
          </a:xfrm>
          <a:custGeom>
            <a:avLst/>
            <a:gdLst>
              <a:gd name="connsiteX0" fmla="*/ 0 w 2301906"/>
              <a:gd name="connsiteY0" fmla="*/ 1919335 h 1919335"/>
              <a:gd name="connsiteX1" fmla="*/ 2064190 w 2301906"/>
              <a:gd name="connsiteY1" fmla="*/ 878186 h 1919335"/>
              <a:gd name="connsiteX2" fmla="*/ 2172832 w 2301906"/>
              <a:gd name="connsiteY2" fmla="*/ 0 h 19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906" h="1919335">
                <a:moveTo>
                  <a:pt x="0" y="1919335"/>
                </a:moveTo>
                <a:cubicBezTo>
                  <a:pt x="851025" y="1558705"/>
                  <a:pt x="1702051" y="1198075"/>
                  <a:pt x="2064190" y="878186"/>
                </a:cubicBezTo>
                <a:cubicBezTo>
                  <a:pt x="2426329" y="558297"/>
                  <a:pt x="2299580" y="279148"/>
                  <a:pt x="217283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4AC019-1B81-8494-BA88-A57908E9F8DA}"/>
              </a:ext>
            </a:extLst>
          </p:cNvPr>
          <p:cNvSpPr txBox="1"/>
          <p:nvPr/>
        </p:nvSpPr>
        <p:spPr>
          <a:xfrm>
            <a:off x="3736454" y="3245258"/>
            <a:ext cx="228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One-hot vector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A30FEDF-E2D5-1F7A-9936-1AF29366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How to </a:t>
            </a:r>
            <a:r>
              <a:rPr lang="it-IT" b="1" dirty="0" err="1"/>
              <a:t>minimize</a:t>
            </a:r>
            <a:r>
              <a:rPr lang="it-IT" b="1" dirty="0"/>
              <a:t> the </a:t>
            </a:r>
            <a:r>
              <a:rPr lang="it-IT" b="1" dirty="0" err="1"/>
              <a:t>loss</a:t>
            </a:r>
            <a:r>
              <a:rPr lang="it-IT" b="1" dirty="0"/>
              <a:t>?</a:t>
            </a:r>
            <a:r>
              <a:rPr lang="it-IT" dirty="0"/>
              <a:t> → </a:t>
            </a:r>
            <a:r>
              <a:rPr lang="it-IT" dirty="0" err="1"/>
              <a:t>adjusting</a:t>
            </a:r>
            <a:r>
              <a:rPr lang="it-IT" dirty="0"/>
              <a:t> (</a:t>
            </a:r>
            <a:r>
              <a:rPr lang="it-IT" dirty="0" err="1"/>
              <a:t>change</a:t>
            </a:r>
            <a:r>
              <a:rPr lang="it-IT" dirty="0"/>
              <a:t>) the </a:t>
            </a:r>
            <a:r>
              <a:rPr lang="it-IT" i="1" dirty="0"/>
              <a:t>weights</a:t>
            </a:r>
            <a:r>
              <a:rPr lang="it-IT" dirty="0"/>
              <a:t> and the </a:t>
            </a:r>
            <a:r>
              <a:rPr lang="it-IT" i="1" dirty="0" err="1"/>
              <a:t>bias</a:t>
            </a:r>
            <a:r>
              <a:rPr lang="it-IT" dirty="0"/>
              <a:t>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it-IT" dirty="0"/>
          </a:p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2812AE-DE31-2BF2-1A9B-24133F4FFD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https://medium.com/analytics-vidhya/backpropagation-for-dummies-e069410fa585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0000FC0-BBDF-45F8-C4B8-4D876B33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DNN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88CC7-6296-CA90-ED25-1AE01977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3ECB8E2-B7CE-5604-289E-94B53FF7C1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AC241F-B6A0-4523-45AB-55D38594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12" y="2127440"/>
            <a:ext cx="5954314" cy="33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29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BE50846-2069-E843-139E-B6EBF1B95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b="1" dirty="0"/>
                  <a:t>How to </a:t>
                </a:r>
                <a:r>
                  <a:rPr lang="it-IT" b="1" dirty="0" err="1"/>
                  <a:t>adjust</a:t>
                </a:r>
                <a:r>
                  <a:rPr lang="it-IT" b="1" dirty="0"/>
                  <a:t> weights and </a:t>
                </a:r>
                <a:r>
                  <a:rPr lang="it-IT" b="1" dirty="0" err="1"/>
                  <a:t>bias</a:t>
                </a:r>
                <a:r>
                  <a:rPr lang="it-IT" b="1" dirty="0"/>
                  <a:t>? </a:t>
                </a:r>
                <a:r>
                  <a:rPr lang="it-IT" dirty="0"/>
                  <a:t>→ «following» </a:t>
                </a:r>
                <a:r>
                  <a:rPr lang="it-IT" b="1" dirty="0" err="1"/>
                  <a:t>gradients</a:t>
                </a:r>
                <a:r>
                  <a:rPr lang="it-IT" dirty="0"/>
                  <a:t>!</a:t>
                </a:r>
              </a:p>
              <a:p>
                <a:r>
                  <a:rPr lang="it-IT" b="1" dirty="0" err="1"/>
                  <a:t>Why</a:t>
                </a:r>
                <a:r>
                  <a:rPr lang="it-IT" b="1" dirty="0"/>
                  <a:t> </a:t>
                </a:r>
                <a:r>
                  <a:rPr lang="it-IT" b="1" dirty="0" err="1"/>
                  <a:t>using</a:t>
                </a:r>
                <a:r>
                  <a:rPr lang="it-IT" b="1" dirty="0"/>
                  <a:t> </a:t>
                </a:r>
                <a:r>
                  <a:rPr lang="it-IT" b="1" dirty="0" err="1"/>
                  <a:t>gradients</a:t>
                </a:r>
                <a:r>
                  <a:rPr lang="it-IT" dirty="0"/>
                  <a:t>?</a:t>
                </a:r>
              </a:p>
              <a:p>
                <a:pPr lvl="1"/>
                <a:r>
                  <a:rPr lang="en-US" dirty="0"/>
                  <a:t>The derivative of a function measures the </a:t>
                </a:r>
                <a:r>
                  <a:rPr lang="en-US" b="1" dirty="0"/>
                  <a:t>sensitivity to change </a:t>
                </a:r>
                <a:r>
                  <a:rPr lang="en-US" dirty="0"/>
                  <a:t>of the function value (output value) with respect to a change in its argument (input value) → this is the gradient!</a:t>
                </a:r>
              </a:p>
              <a:p>
                <a:pPr lvl="1"/>
                <a:r>
                  <a:rPr lang="en-US" dirty="0"/>
                  <a:t>In other words, the gradient tells us the </a:t>
                </a:r>
                <a:r>
                  <a:rPr lang="en-US" b="1" dirty="0"/>
                  <a:t>direction in which the function is going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Then, we can minimize the loss function following its gradient → </a:t>
                </a:r>
                <a:r>
                  <a:rPr lang="en-US" b="1" dirty="0"/>
                  <a:t>gradient descent approach: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pPr lvl="1"/>
                <a:endParaRPr lang="it-IT" sz="1600" dirty="0"/>
              </a:p>
              <a:p>
                <a:pPr lvl="1"/>
                <a:r>
                  <a:rPr lang="it-IT" dirty="0"/>
                  <a:t>The new weights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t-IT" dirty="0"/>
                  <a:t>) are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the </a:t>
                </a:r>
                <a:r>
                  <a:rPr lang="it-IT" dirty="0" err="1"/>
                  <a:t>old</a:t>
                </a:r>
                <a:r>
                  <a:rPr lang="it-IT" dirty="0"/>
                  <a:t> weights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it-IT" dirty="0"/>
                  <a:t>) and a </a:t>
                </a:r>
                <a:r>
                  <a:rPr lang="it-IT" dirty="0" err="1"/>
                  <a:t>certain</a:t>
                </a:r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the </a:t>
                </a:r>
                <a:r>
                  <a:rPr lang="it-IT" dirty="0" err="1"/>
                  <a:t>gradient</a:t>
                </a:r>
                <a:r>
                  <a:rPr lang="it-IT" dirty="0"/>
                  <a:t> </a:t>
                </a:r>
                <a:r>
                  <a:rPr lang="it-IT" dirty="0" err="1"/>
                  <a:t>computed</a:t>
                </a:r>
                <a:endParaRPr lang="it-IT" dirty="0"/>
              </a:p>
              <a:p>
                <a:pPr lvl="1"/>
                <a:r>
                  <a:rPr lang="it-IT" dirty="0" err="1"/>
                  <a:t>Certain</a:t>
                </a:r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→ </a:t>
                </a:r>
                <a:r>
                  <a:rPr lang="it-IT" i="1" dirty="0"/>
                  <a:t>learning rate </a:t>
                </a:r>
                <a:r>
                  <a:rPr lang="it-IT" dirty="0"/>
                  <a:t>(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it-IT" dirty="0"/>
                  <a:t>)</a:t>
                </a:r>
              </a:p>
              <a:p>
                <a:r>
                  <a:rPr lang="it-IT" dirty="0"/>
                  <a:t>A </a:t>
                </a:r>
                <a:r>
                  <a:rPr lang="it-IT" dirty="0" err="1"/>
                  <a:t>variety</a:t>
                </a:r>
                <a:r>
                  <a:rPr lang="it-IT" dirty="0"/>
                  <a:t> of </a:t>
                </a:r>
                <a:r>
                  <a:rPr lang="it-IT" dirty="0" err="1"/>
                  <a:t>gradient</a:t>
                </a:r>
                <a:r>
                  <a:rPr lang="it-IT" dirty="0"/>
                  <a:t> </a:t>
                </a:r>
                <a:r>
                  <a:rPr lang="it-IT" dirty="0" err="1"/>
                  <a:t>descent</a:t>
                </a:r>
                <a:r>
                  <a:rPr lang="it-IT" dirty="0"/>
                  <a:t> </a:t>
                </a:r>
                <a:r>
                  <a:rPr lang="it-IT" dirty="0" err="1"/>
                  <a:t>approaches</a:t>
                </a:r>
                <a:r>
                  <a:rPr lang="it-IT" dirty="0"/>
                  <a:t> (</a:t>
                </a:r>
                <a:r>
                  <a:rPr lang="it-IT" b="1" dirty="0" err="1"/>
                  <a:t>optimizers</a:t>
                </a:r>
                <a:r>
                  <a:rPr lang="it-IT" dirty="0"/>
                  <a:t>) are </a:t>
                </a:r>
                <a:r>
                  <a:rPr lang="it-IT" dirty="0" err="1"/>
                  <a:t>aviable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DBE50846-2069-E843-139E-B6EBF1B95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 t="-1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55076-84B3-6D6A-1BD8-310E8AB039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07B14A4-4186-EA09-682B-9C962F6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DNN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6632F5-3920-B33E-29AB-4CD3896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7FCE632-3995-E055-07C0-9C084BB33A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9307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06BB62B-5FAB-405E-AD65-A100A795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7898262" cy="5156291"/>
          </a:xfrm>
        </p:spPr>
        <p:txBody>
          <a:bodyPr>
            <a:normAutofit/>
          </a:bodyPr>
          <a:lstStyle/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optimizers</a:t>
            </a:r>
            <a:r>
              <a:rPr lang="it-IT" dirty="0"/>
              <a:t>:</a:t>
            </a:r>
          </a:p>
          <a:p>
            <a:pPr lvl="1" algn="just"/>
            <a:r>
              <a:rPr lang="it-IT" b="1" dirty="0" err="1"/>
              <a:t>Vanilla</a:t>
            </a:r>
            <a:r>
              <a:rPr lang="it-IT" b="1" dirty="0"/>
              <a:t> </a:t>
            </a:r>
            <a:r>
              <a:rPr lang="it-IT" b="1" dirty="0" err="1"/>
              <a:t>Gradient</a:t>
            </a:r>
            <a:r>
              <a:rPr lang="it-IT" b="1" dirty="0"/>
              <a:t> </a:t>
            </a:r>
            <a:r>
              <a:rPr lang="it-IT" b="1" dirty="0" err="1"/>
              <a:t>Descent</a:t>
            </a:r>
            <a:endParaRPr lang="it-IT" b="1" dirty="0"/>
          </a:p>
          <a:p>
            <a:pPr lvl="2" algn="just"/>
            <a:r>
              <a:rPr lang="en-US" dirty="0"/>
              <a:t>Computes the gradient of the cost function </a:t>
            </a:r>
            <a:r>
              <a:rPr lang="en-US" dirty="0" err="1"/>
              <a:t>w.r.t.</a:t>
            </a:r>
            <a:r>
              <a:rPr lang="en-US" dirty="0"/>
              <a:t> to the parameters for the </a:t>
            </a:r>
            <a:r>
              <a:rPr lang="en-US" b="1" dirty="0"/>
              <a:t>entire training dataset</a:t>
            </a:r>
          </a:p>
          <a:p>
            <a:pPr lvl="2" algn="just"/>
            <a:r>
              <a:rPr lang="en-US" b="1" dirty="0"/>
              <a:t>Not suggested for huge training dataset </a:t>
            </a:r>
            <a:r>
              <a:rPr lang="en-US" dirty="0"/>
              <a:t>→ Slow and computationally expensive algorithm</a:t>
            </a:r>
          </a:p>
          <a:p>
            <a:pPr lvl="1" algn="just"/>
            <a:endParaRPr lang="it-IT" sz="900" i="1" dirty="0"/>
          </a:p>
          <a:p>
            <a:pPr lvl="1" algn="just"/>
            <a:r>
              <a:rPr lang="it-IT" b="1" dirty="0" err="1"/>
              <a:t>Stochastic</a:t>
            </a:r>
            <a:r>
              <a:rPr lang="it-IT" b="1" dirty="0"/>
              <a:t> </a:t>
            </a:r>
            <a:r>
              <a:rPr lang="it-IT" b="1" dirty="0" err="1"/>
              <a:t>Gradient</a:t>
            </a:r>
            <a:r>
              <a:rPr lang="it-IT" b="1" dirty="0"/>
              <a:t> </a:t>
            </a:r>
            <a:r>
              <a:rPr lang="it-IT" b="1" dirty="0" err="1"/>
              <a:t>Descent</a:t>
            </a:r>
            <a:r>
              <a:rPr lang="it-IT" b="1" dirty="0"/>
              <a:t> </a:t>
            </a:r>
            <a:r>
              <a:rPr lang="it-IT" dirty="0"/>
              <a:t>(SGD)</a:t>
            </a:r>
          </a:p>
          <a:p>
            <a:pPr lvl="2" algn="just"/>
            <a:r>
              <a:rPr lang="en-US" dirty="0"/>
              <a:t>For each iteration, </a:t>
            </a:r>
            <a:r>
              <a:rPr lang="en-US" b="1" dirty="0"/>
              <a:t>a sample of data </a:t>
            </a:r>
            <a:r>
              <a:rPr lang="en-US" dirty="0"/>
              <a:t>(</a:t>
            </a:r>
            <a:r>
              <a:rPr lang="en-US" i="1" dirty="0"/>
              <a:t>batch</a:t>
            </a:r>
            <a:r>
              <a:rPr lang="en-US" dirty="0"/>
              <a:t>) is selected</a:t>
            </a:r>
          </a:p>
          <a:p>
            <a:pPr lvl="2" algn="just"/>
            <a:r>
              <a:rPr lang="en-US" dirty="0"/>
              <a:t>Gradients are computed on </a:t>
            </a:r>
            <a:r>
              <a:rPr lang="en-US" b="1" dirty="0"/>
              <a:t>each iteration</a:t>
            </a:r>
          </a:p>
          <a:p>
            <a:pPr lvl="2" algn="just"/>
            <a:r>
              <a:rPr lang="en-US" dirty="0"/>
              <a:t>The path taken by the algorithm to reach the minima is usually noisier </a:t>
            </a:r>
          </a:p>
          <a:p>
            <a:pPr lvl="2" algn="just"/>
            <a:r>
              <a:rPr lang="en-US" dirty="0"/>
              <a:t>It requires several hyperparameters</a:t>
            </a:r>
          </a:p>
          <a:p>
            <a:pPr lvl="1" algn="just"/>
            <a:endParaRPr lang="it-IT" sz="900" dirty="0"/>
          </a:p>
          <a:p>
            <a:pPr lvl="1" algn="just"/>
            <a:r>
              <a:rPr lang="it-IT" b="1" dirty="0"/>
              <a:t>Adam</a:t>
            </a:r>
            <a:r>
              <a:rPr lang="it-IT" dirty="0"/>
              <a:t> </a:t>
            </a:r>
          </a:p>
          <a:p>
            <a:pPr lvl="2" algn="just"/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</a:t>
            </a:r>
          </a:p>
          <a:p>
            <a:pPr lvl="2" algn="just"/>
            <a:r>
              <a:rPr lang="en-US" b="1" dirty="0"/>
              <a:t>Less parameters </a:t>
            </a:r>
            <a:r>
              <a:rPr lang="en-US" dirty="0"/>
              <a:t>than SGD</a:t>
            </a:r>
          </a:p>
          <a:p>
            <a:pPr lvl="2" algn="just"/>
            <a:r>
              <a:rPr lang="en-US" b="1" dirty="0"/>
              <a:t>Computationally efficient</a:t>
            </a:r>
            <a:r>
              <a:rPr lang="en-US" dirty="0"/>
              <a:t>, has little memory requirement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82FE2D-9A97-41C8-A153-AED9FC6A01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AB7F2ED-BF45-1D32-9ED8-8FD9D5B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DNN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703ADD-7FAA-8E97-7170-DB664605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69D6EA8-02DE-DFDA-F1B6-2F62907FB8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 descr="gd_path">
            <a:extLst>
              <a:ext uri="{FF2B5EF4-FFF2-40B4-BE49-F238E27FC236}">
                <a16:creationId xmlns:a16="http://schemas.microsoft.com/office/drawing/2014/main" id="{6E34F9B3-6AFF-FB34-AEDA-E5FF230C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131" y="1207823"/>
            <a:ext cx="2142592" cy="20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gd_path">
            <a:extLst>
              <a:ext uri="{FF2B5EF4-FFF2-40B4-BE49-F238E27FC236}">
                <a16:creationId xmlns:a16="http://schemas.microsoft.com/office/drawing/2014/main" id="{666F2271-A54F-CCB8-103C-310A1CE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85" y="3514777"/>
            <a:ext cx="2047738" cy="20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58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E432239-AB1B-DED4-0F73-E5EC59849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Simple case: the network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1 </a:t>
            </a:r>
            <a:r>
              <a:rPr lang="it-IT" dirty="0" err="1"/>
              <a:t>layer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apply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r>
              <a:rPr lang="it-IT" dirty="0"/>
              <a:t> technique, </a:t>
            </a:r>
            <a:r>
              <a:rPr lang="it-IT" i="1" dirty="0"/>
              <a:t>i.e.</a:t>
            </a:r>
            <a:r>
              <a:rPr lang="it-IT" dirty="0"/>
              <a:t> the delta rule (or </a:t>
            </a:r>
            <a:r>
              <a:rPr lang="it-IT" i="1" dirty="0" err="1"/>
              <a:t>Widrow</a:t>
            </a:r>
            <a:r>
              <a:rPr lang="it-IT" i="1" dirty="0"/>
              <a:t>-Hoff Rule</a:t>
            </a:r>
            <a:r>
              <a:rPr lang="it-IT" dirty="0"/>
              <a:t>) on the </a:t>
            </a:r>
            <a:r>
              <a:rPr lang="it-IT" i="1" dirty="0" err="1"/>
              <a:t>Perceptron</a:t>
            </a:r>
            <a:endParaRPr lang="it-IT" i="1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Alpha learning rate, g(x)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activaction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, t </a:t>
            </a:r>
            <a:r>
              <a:rPr lang="it-IT" dirty="0" err="1"/>
              <a:t>is</a:t>
            </a:r>
            <a:r>
              <a:rPr lang="it-IT" dirty="0"/>
              <a:t> the target output, h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weighted</a:t>
            </a:r>
            <a:r>
              <a:rPr lang="it-IT" dirty="0"/>
              <a:t> sum of inputs, y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actual</a:t>
            </a:r>
            <a:r>
              <a:rPr lang="it-IT" dirty="0"/>
              <a:t> output and x </a:t>
            </a:r>
            <a:r>
              <a:rPr lang="it-IT" dirty="0" err="1"/>
              <a:t>is</a:t>
            </a:r>
            <a:r>
              <a:rPr lang="it-IT" dirty="0"/>
              <a:t> the input</a:t>
            </a:r>
          </a:p>
          <a:p>
            <a:pPr lvl="1"/>
            <a:endParaRPr lang="it-IT" dirty="0"/>
          </a:p>
          <a:p>
            <a:r>
              <a:rPr lang="it-IT" b="1" dirty="0"/>
              <a:t>But with one or more </a:t>
            </a:r>
            <a:r>
              <a:rPr lang="it-IT" b="1" dirty="0" err="1"/>
              <a:t>hidden</a:t>
            </a:r>
            <a:r>
              <a:rPr lang="it-IT" b="1" dirty="0"/>
              <a:t>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to </a:t>
            </a:r>
            <a:r>
              <a:rPr lang="it-IT" b="1" dirty="0" err="1"/>
              <a:t>apply</a:t>
            </a:r>
            <a:r>
              <a:rPr lang="it-IT" b="1" dirty="0"/>
              <a:t> Delta rule! 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an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 → </a:t>
            </a:r>
            <a:r>
              <a:rPr lang="it-IT" b="1" dirty="0" err="1"/>
              <a:t>backpropagation</a:t>
            </a:r>
            <a:endParaRPr lang="it-IT" b="1" dirty="0"/>
          </a:p>
          <a:p>
            <a:pPr lvl="1"/>
            <a:r>
              <a:rPr lang="it-IT" dirty="0"/>
              <a:t>Delta rule </a:t>
            </a:r>
            <a:r>
              <a:rPr lang="it-IT" dirty="0" err="1"/>
              <a:t>is</a:t>
            </a:r>
            <a:r>
              <a:rPr lang="it-IT" dirty="0"/>
              <a:t> a special case of the more general </a:t>
            </a:r>
            <a:r>
              <a:rPr lang="it-IT" dirty="0" err="1"/>
              <a:t>backpropagation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lvl="1"/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are </a:t>
            </a:r>
            <a:r>
              <a:rPr lang="it-IT" dirty="0" err="1"/>
              <a:t>fundamental</a:t>
            </a:r>
            <a:r>
              <a:rPr lang="it-IT" dirty="0"/>
              <a:t> for Deep Learning!</a:t>
            </a:r>
          </a:p>
          <a:p>
            <a:pPr lvl="1"/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backpropagation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propagate the </a:t>
            </a:r>
            <a:r>
              <a:rPr lang="it-IT" dirty="0" err="1"/>
              <a:t>error</a:t>
            </a:r>
            <a:r>
              <a:rPr lang="it-IT" dirty="0"/>
              <a:t>, </a:t>
            </a:r>
            <a:r>
              <a:rPr lang="it-IT" dirty="0" err="1"/>
              <a:t>computed</a:t>
            </a:r>
            <a:r>
              <a:rPr lang="it-IT" dirty="0"/>
              <a:t> on the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, to the input of the network →</a:t>
            </a:r>
            <a:r>
              <a:rPr lang="it-IT" b="1" dirty="0"/>
              <a:t> the </a:t>
            </a:r>
            <a:r>
              <a:rPr lang="it-IT" b="1" dirty="0" err="1"/>
              <a:t>introduction</a:t>
            </a:r>
            <a:r>
              <a:rPr lang="it-IT" b="1" dirty="0"/>
              <a:t> of </a:t>
            </a:r>
            <a:r>
              <a:rPr lang="it-IT" b="1" dirty="0" err="1"/>
              <a:t>backpropagation</a:t>
            </a:r>
            <a:r>
              <a:rPr lang="it-IT" b="1" dirty="0"/>
              <a:t> </a:t>
            </a:r>
            <a:r>
              <a:rPr lang="it-IT" b="1" dirty="0" err="1"/>
              <a:t>has</a:t>
            </a:r>
            <a:r>
              <a:rPr lang="it-IT" b="1" dirty="0"/>
              <a:t> </a:t>
            </a:r>
            <a:r>
              <a:rPr lang="it-IT" b="1" dirty="0" err="1"/>
              <a:t>been</a:t>
            </a:r>
            <a:r>
              <a:rPr lang="it-IT" b="1" dirty="0"/>
              <a:t> </a:t>
            </a:r>
            <a:r>
              <a:rPr lang="it-IT" b="1" dirty="0" err="1"/>
              <a:t>fundamental</a:t>
            </a:r>
            <a:r>
              <a:rPr lang="it-IT" b="1" dirty="0"/>
              <a:t> in order to </a:t>
            </a:r>
            <a:r>
              <a:rPr lang="it-IT" b="1" dirty="0" err="1"/>
              <a:t>train</a:t>
            </a:r>
            <a:r>
              <a:rPr lang="it-IT" b="1" dirty="0"/>
              <a:t> </a:t>
            </a:r>
            <a:r>
              <a:rPr lang="it-IT" b="1" dirty="0" err="1"/>
              <a:t>DNNs</a:t>
            </a:r>
            <a:r>
              <a:rPr lang="it-IT" dirty="0"/>
              <a:t>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0BDC8A-21A9-0D65-A03E-CB3A027A0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7E5DF2B-94F3-E9CE-BA48-6A4EF5BB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compute </a:t>
            </a:r>
            <a:r>
              <a:rPr lang="it-IT" dirty="0" err="1"/>
              <a:t>gradients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F1152D-19C1-BAEF-FF56-A713FAF2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4A3EB4-5844-E43A-28B3-88BC8276D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AA683F0-5049-CF32-BA6C-955C7EF2F16D}"/>
                  </a:ext>
                </a:extLst>
              </p:cNvPr>
              <p:cNvSpPr txBox="1"/>
              <p:nvPr/>
            </p:nvSpPr>
            <p:spPr>
              <a:xfrm>
                <a:off x="4546395" y="1987211"/>
                <a:ext cx="2872389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AA683F0-5049-CF32-BA6C-955C7EF2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395" y="1987211"/>
                <a:ext cx="2872389" cy="332463"/>
              </a:xfrm>
              <a:prstGeom prst="rect">
                <a:avLst/>
              </a:prstGeom>
              <a:blipFill>
                <a:blip r:embed="rId2"/>
                <a:stretch>
                  <a:fillRect l="-1699" t="-20000" r="-425" b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303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DB86F30-5D62-EFEA-DF4B-4E3179B2D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913" y="1020672"/>
                <a:ext cx="7015612" cy="515629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How to compute gradients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b="1" dirty="0"/>
                  <a:t>)? </a:t>
                </a:r>
              </a:p>
              <a:p>
                <a:pPr lvl="1"/>
                <a:r>
                  <a:rPr lang="en-US" dirty="0"/>
                  <a:t>The problem with DNNs is that we have hidden layers, the loss functions depends on “hidden parameters”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but we are able to observe only the output.</a:t>
                </a:r>
              </a:p>
              <a:p>
                <a:pPr lvl="1"/>
                <a:r>
                  <a:rPr lang="en-US" dirty="0"/>
                  <a:t>We can then use an algorithm to compute the gradients of the loss functions with respect to all its parameters called </a:t>
                </a:r>
                <a:r>
                  <a:rPr lang="en-US" i="1" dirty="0"/>
                  <a:t>backpropagation</a:t>
                </a:r>
                <a:r>
                  <a:rPr lang="en-US" dirty="0"/>
                  <a:t>, a procedure based on the </a:t>
                </a:r>
                <a:r>
                  <a:rPr lang="en-US" b="1" dirty="0"/>
                  <a:t>chain rule</a:t>
                </a:r>
                <a:r>
                  <a:rPr lang="en-US" dirty="0"/>
                  <a:t>.</a:t>
                </a:r>
              </a:p>
              <a:p>
                <a:endParaRPr lang="en-US" sz="10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DB86F30-5D62-EFEA-DF4B-4E3179B2D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913" y="1020672"/>
                <a:ext cx="7015612" cy="5156291"/>
              </a:xfrm>
              <a:blipFill>
                <a:blip r:embed="rId2"/>
                <a:stretch>
                  <a:fillRect l="-1129" r="-14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D0048-83E1-F73E-4570-25EA8ED16D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66B88C8-C2DF-A834-50DB-CB59E903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Backpropagation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F7F744-6CB5-966B-3A65-1EFB9707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DFA4375-27DE-C5BC-C8D1-88188D9A4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DC36478-D7C0-FB67-E875-E2621EFA0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68"/>
          <a:stretch/>
        </p:blipFill>
        <p:spPr>
          <a:xfrm>
            <a:off x="2477294" y="3609982"/>
            <a:ext cx="7237412" cy="1813152"/>
          </a:xfrm>
          <a:prstGeom prst="rect">
            <a:avLst/>
          </a:prstGeom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EE21B8F3-DD96-E6AA-1346-1162FF01820E}"/>
              </a:ext>
            </a:extLst>
          </p:cNvPr>
          <p:cNvSpPr/>
          <p:nvPr/>
        </p:nvSpPr>
        <p:spPr>
          <a:xfrm rot="19320402" flipH="1" flipV="1">
            <a:off x="7629583" y="5402797"/>
            <a:ext cx="769869" cy="451073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976F69D-BBF5-E138-E3B0-912008F48AEA}"/>
              </a:ext>
            </a:extLst>
          </p:cNvPr>
          <p:cNvSpPr txBox="1"/>
          <p:nvPr/>
        </p:nvSpPr>
        <p:spPr>
          <a:xfrm>
            <a:off x="6975659" y="6057387"/>
            <a:ext cx="1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Chain rule</a:t>
            </a:r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72605D8C-2FC8-19D1-6A05-42AE19AC8888}"/>
              </a:ext>
            </a:extLst>
          </p:cNvPr>
          <p:cNvSpPr/>
          <p:nvPr/>
        </p:nvSpPr>
        <p:spPr>
          <a:xfrm rot="12899092" flipH="1">
            <a:off x="5926444" y="5665231"/>
            <a:ext cx="1237101" cy="144975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CF2788ED-EA37-3E0C-7E63-4AF684F37B82}"/>
              </a:ext>
            </a:extLst>
          </p:cNvPr>
          <p:cNvSpPr/>
          <p:nvPr/>
        </p:nvSpPr>
        <p:spPr>
          <a:xfrm rot="11621694" flipH="1">
            <a:off x="3919863" y="5596950"/>
            <a:ext cx="3079443" cy="320972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57DDFE7-38F9-9283-5D3B-D3A45FD0A20E}"/>
                  </a:ext>
                </a:extLst>
              </p:cNvPr>
              <p:cNvSpPr txBox="1"/>
              <p:nvPr/>
            </p:nvSpPr>
            <p:spPr>
              <a:xfrm>
                <a:off x="6650006" y="1797139"/>
                <a:ext cx="6097508" cy="925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57DDFE7-38F9-9283-5D3B-D3A45FD0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06" y="1797139"/>
                <a:ext cx="6097508" cy="925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A5BF5662-41A8-4403-0F16-05C68656702D}"/>
              </a:ext>
            </a:extLst>
          </p:cNvPr>
          <p:cNvSpPr/>
          <p:nvPr/>
        </p:nvSpPr>
        <p:spPr>
          <a:xfrm rot="21180926" flipH="1" flipV="1">
            <a:off x="6335651" y="2871040"/>
            <a:ext cx="1673213" cy="287828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526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C80DABD-6694-D628-4AB1-C3F20F6CC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6883111" cy="5156291"/>
          </a:xfrm>
        </p:spPr>
        <p:txBody>
          <a:bodyPr/>
          <a:lstStyle/>
          <a:p>
            <a:r>
              <a:rPr lang="en-US" dirty="0"/>
              <a:t>Backpropagation is a </a:t>
            </a:r>
            <a:r>
              <a:rPr lang="en-US" b="1" dirty="0"/>
              <a:t>local</a:t>
            </a:r>
            <a:r>
              <a:rPr lang="en-US" dirty="0"/>
              <a:t> process. Neurons are completely unaware of the complete topology of the network in which they are embedded.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Remember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compute the derivative of the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output of the network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</a:t>
            </a:r>
            <a:r>
              <a:rPr lang="it-IT" dirty="0" err="1"/>
              <a:t>visible</a:t>
            </a:r>
            <a:r>
              <a:rPr lang="it-IT" dirty="0"/>
              <a:t>» from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!)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i="1" dirty="0" err="1"/>
              <a:t>backpropagation</a:t>
            </a:r>
            <a:r>
              <a:rPr lang="it-IT" dirty="0"/>
              <a:t> and the </a:t>
            </a:r>
            <a:r>
              <a:rPr lang="it-IT" i="1" dirty="0"/>
              <a:t>chain rule </a:t>
            </a:r>
            <a:r>
              <a:rPr lang="it-IT" dirty="0"/>
              <a:t>to propagate the derivative of the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up to the inputs of the network.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7284A0-F261-FD3B-5C5E-7CD9A7F75F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2657B5C-28C8-93F3-B4BD-3444D117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Backpropagation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C27F24-EAB0-7CFB-FF97-F0721E12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F641E76-7A50-6722-F2C9-45EDCD9A8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6C8178-1070-8119-0D1E-049E20ED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747" y="1860717"/>
            <a:ext cx="4729340" cy="2660254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4348461-600E-F597-C074-3455615CD9A7}"/>
              </a:ext>
            </a:extLst>
          </p:cNvPr>
          <p:cNvSpPr/>
          <p:nvPr/>
        </p:nvSpPr>
        <p:spPr>
          <a:xfrm>
            <a:off x="7941825" y="2252471"/>
            <a:ext cx="3878214" cy="312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DF8578AF-EA01-1D9F-C8B2-BCB0DF1E3671}"/>
              </a:ext>
            </a:extLst>
          </p:cNvPr>
          <p:cNvSpPr/>
          <p:nvPr/>
        </p:nvSpPr>
        <p:spPr>
          <a:xfrm rot="10800000">
            <a:off x="7941825" y="3912132"/>
            <a:ext cx="3878214" cy="31257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7E1703-4B25-65B6-F0B5-C83DD938930A}"/>
              </a:ext>
            </a:extLst>
          </p:cNvPr>
          <p:cNvSpPr txBox="1"/>
          <p:nvPr/>
        </p:nvSpPr>
        <p:spPr>
          <a:xfrm>
            <a:off x="10245529" y="1645814"/>
            <a:ext cx="123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Forward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inference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D0FE4A-2B91-B93E-ABA0-159CA8D5DC6C}"/>
              </a:ext>
            </a:extLst>
          </p:cNvPr>
          <p:cNvSpPr txBox="1"/>
          <p:nvPr/>
        </p:nvSpPr>
        <p:spPr>
          <a:xfrm>
            <a:off x="10245529" y="3360814"/>
            <a:ext cx="123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Backward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learning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5F8D0C-818A-A03F-78B9-155F93BB975A}"/>
              </a:ext>
            </a:extLst>
          </p:cNvPr>
          <p:cNvSpPr txBox="1"/>
          <p:nvPr/>
        </p:nvSpPr>
        <p:spPr>
          <a:xfrm>
            <a:off x="7730672" y="4963279"/>
            <a:ext cx="3088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i="1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 i="0" dirty="0"/>
              <a:t>It proceeds backwards w.r.t the flow of computations performed to compute the loss itself </a:t>
            </a:r>
            <a:br>
              <a:rPr lang="en-US" i="0" dirty="0"/>
            </a:br>
            <a:r>
              <a:rPr lang="en-US" i="0" dirty="0"/>
              <a:t>(hence the name).</a:t>
            </a: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78D8994C-43B8-2280-6275-FD1314E519A7}"/>
              </a:ext>
            </a:extLst>
          </p:cNvPr>
          <p:cNvSpPr/>
          <p:nvPr/>
        </p:nvSpPr>
        <p:spPr>
          <a:xfrm rot="19320402" flipH="1" flipV="1">
            <a:off x="10494451" y="4498376"/>
            <a:ext cx="732860" cy="28153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7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3AECDAB-E1BA-3945-A3CC-2197DEFA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6180587" cy="5156291"/>
          </a:xfrm>
        </p:spPr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b="1" dirty="0" err="1"/>
              <a:t>growth</a:t>
            </a:r>
            <a:r>
              <a:rPr lang="it-IT" b="1" dirty="0"/>
              <a:t> </a:t>
            </a:r>
            <a:r>
              <a:rPr lang="it-IT" b="1" dirty="0" err="1"/>
              <a:t>percentiles</a:t>
            </a:r>
            <a:r>
              <a:rPr lang="it-IT" b="1" dirty="0"/>
              <a:t> </a:t>
            </a:r>
            <a:r>
              <a:rPr lang="it-IT" dirty="0" err="1"/>
              <a:t>as</a:t>
            </a:r>
            <a:r>
              <a:rPr lang="it-IT" dirty="0"/>
              <a:t> a tool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in order to </a:t>
            </a:r>
            <a:r>
              <a:rPr lang="it-IT" dirty="0" err="1"/>
              <a:t>predict</a:t>
            </a:r>
            <a:r>
              <a:rPr lang="it-IT" dirty="0"/>
              <a:t>, for </a:t>
            </a:r>
            <a:r>
              <a:rPr lang="it-IT" dirty="0" err="1"/>
              <a:t>instance</a:t>
            </a:r>
            <a:r>
              <a:rPr lang="it-IT" dirty="0"/>
              <a:t>, the future </a:t>
            </a:r>
            <a:r>
              <a:rPr lang="it-IT" dirty="0" err="1"/>
              <a:t>height</a:t>
            </a:r>
            <a:r>
              <a:rPr lang="it-IT" dirty="0"/>
              <a:t> or weight.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45202B-E009-4F8F-6945-38B92CBC19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3F400D3-2031-0857-5148-CD7D5707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tasks: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0AF552-0DA9-04CF-F3F1-1DBE5B0F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7C57CE3-C744-7D7A-4559-C04FE8AD7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C00DB6-C43F-59E1-1A44-0547FFD5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98" y="2343722"/>
            <a:ext cx="3415792" cy="413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1B7B254A-0860-D285-E099-F0B95973986A}"/>
              </a:ext>
            </a:extLst>
          </p:cNvPr>
          <p:cNvSpPr txBox="1">
            <a:spLocks/>
          </p:cNvSpPr>
          <p:nvPr/>
        </p:nvSpPr>
        <p:spPr>
          <a:xfrm>
            <a:off x="6424445" y="1020672"/>
            <a:ext cx="5471382" cy="515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much pasta should I put if I have 5 guests (2 adults and 3 children)?</a:t>
            </a:r>
            <a:endParaRPr lang="it-IT" dirty="0"/>
          </a:p>
        </p:txBody>
      </p:sp>
      <p:pic>
        <p:nvPicPr>
          <p:cNvPr id="2054" name="Picture 6" descr="Cosa succede quando cuoce la pasta">
            <a:extLst>
              <a:ext uri="{FF2B5EF4-FFF2-40B4-BE49-F238E27FC236}">
                <a16:creationId xmlns:a16="http://schemas.microsoft.com/office/drawing/2014/main" id="{5AFA89DE-3513-D69B-1A37-FDFA3ED2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04" y="2688083"/>
            <a:ext cx="4739264" cy="31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10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ADCDF4-4CFB-0B28-9D23-D2DD0B6349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C839D6D-0F67-95CC-A0B0-490B8768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Optimization</a:t>
            </a:r>
            <a:r>
              <a:rPr lang="it-IT" dirty="0"/>
              <a:t> procedure: a visual guide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3928C5D-83FF-F52A-2B4D-561F72D1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89E859-5955-94D1-714A-A0851C979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2 Gradient Descent | Machine Learning Training: Hands-on Sessions">
            <a:extLst>
              <a:ext uri="{FF2B5EF4-FFF2-40B4-BE49-F238E27FC236}">
                <a16:creationId xmlns:a16="http://schemas.microsoft.com/office/drawing/2014/main" id="{4B7BE1FE-F463-B5C2-E5BE-B8FFEF00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88" y="1335274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2BF67B-24F3-8046-B7A0-DB13AE3414C2}"/>
              </a:ext>
            </a:extLst>
          </p:cNvPr>
          <p:cNvSpPr txBox="1"/>
          <p:nvPr/>
        </p:nvSpPr>
        <p:spPr>
          <a:xfrm>
            <a:off x="8022457" y="1340060"/>
            <a:ext cx="3285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learning procedure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performed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 an 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iterative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manner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step by step. Following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gradient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optimizers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looks for the (global) minimum</a:t>
            </a: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72DB59C7-6ECB-D7F9-BE7F-0A9C3F445E2F}"/>
              </a:ext>
            </a:extLst>
          </p:cNvPr>
          <p:cNvSpPr/>
          <p:nvPr/>
        </p:nvSpPr>
        <p:spPr>
          <a:xfrm rot="11621694" flipH="1" flipV="1">
            <a:off x="6112736" y="1018926"/>
            <a:ext cx="2164690" cy="579625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7616382C-49E1-9DA0-2A95-AF24D7408082}"/>
              </a:ext>
            </a:extLst>
          </p:cNvPr>
          <p:cNvSpPr/>
          <p:nvPr/>
        </p:nvSpPr>
        <p:spPr>
          <a:xfrm rot="11621694" flipH="1">
            <a:off x="7095323" y="4487735"/>
            <a:ext cx="1042165" cy="257421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CB35D5-E0AB-D580-55DE-CDD50E73F2C1}"/>
              </a:ext>
            </a:extLst>
          </p:cNvPr>
          <p:cNvSpPr txBox="1"/>
          <p:nvPr/>
        </p:nvSpPr>
        <p:spPr>
          <a:xfrm>
            <a:off x="7240925" y="4635889"/>
            <a:ext cx="411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6</a:t>
            </a:r>
          </a:p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Local minimum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loss function of DL models usually has many local minima. The solution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obtained by the final iteration may only locally minimize the loss function.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9C48A95B-6E29-0EDC-2A31-62CCEAE0C6CC}"/>
              </a:ext>
            </a:extLst>
          </p:cNvPr>
          <p:cNvSpPr/>
          <p:nvPr/>
        </p:nvSpPr>
        <p:spPr>
          <a:xfrm rot="8610975">
            <a:off x="3593985" y="4375877"/>
            <a:ext cx="1594641" cy="257421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BBC2E3-4A1D-35F5-620B-A767C5C9C8B8}"/>
              </a:ext>
            </a:extLst>
          </p:cNvPr>
          <p:cNvSpPr txBox="1"/>
          <p:nvPr/>
        </p:nvSpPr>
        <p:spPr>
          <a:xfrm>
            <a:off x="2622339" y="5133468"/>
            <a:ext cx="220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</a:t>
            </a:r>
          </a:p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Global minimum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desired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goal point!</a:t>
            </a: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AC7DBF74-956B-9DA8-A537-9F2B405D9B2D}"/>
              </a:ext>
            </a:extLst>
          </p:cNvPr>
          <p:cNvSpPr/>
          <p:nvPr/>
        </p:nvSpPr>
        <p:spPr>
          <a:xfrm rot="9099757" flipV="1">
            <a:off x="1961171" y="1328529"/>
            <a:ext cx="3525076" cy="1719201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A386CE-73CD-3A0C-62E7-1CD223488879}"/>
              </a:ext>
            </a:extLst>
          </p:cNvPr>
          <p:cNvSpPr txBox="1"/>
          <p:nvPr/>
        </p:nvSpPr>
        <p:spPr>
          <a:xfrm>
            <a:off x="368783" y="2411566"/>
            <a:ext cx="228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</a:t>
            </a:r>
          </a:p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Starting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point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Output of the NN with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initial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(random) weights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1B069AF9-0A44-2E77-E570-DC1429B0E847}"/>
              </a:ext>
            </a:extLst>
          </p:cNvPr>
          <p:cNvSpPr/>
          <p:nvPr/>
        </p:nvSpPr>
        <p:spPr>
          <a:xfrm rot="11621694" flipH="1">
            <a:off x="5449034" y="3040667"/>
            <a:ext cx="3583782" cy="360464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CF10A7F-68DC-5140-165A-D5FE2500B903}"/>
              </a:ext>
            </a:extLst>
          </p:cNvPr>
          <p:cNvSpPr txBox="1"/>
          <p:nvPr/>
        </p:nvSpPr>
        <p:spPr>
          <a:xfrm>
            <a:off x="8153147" y="3587296"/>
            <a:ext cx="267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5</a:t>
            </a:r>
          </a:p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Each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step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proportional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the 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learning rate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adopted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FACC3B-D22D-6CC3-49FE-9B94B0EE11A1}"/>
              </a:ext>
            </a:extLst>
          </p:cNvPr>
          <p:cNvSpPr txBox="1"/>
          <p:nvPr/>
        </p:nvSpPr>
        <p:spPr>
          <a:xfrm>
            <a:off x="-85138" y="3995832"/>
            <a:ext cx="309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</a:t>
            </a:r>
          </a:p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surface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solution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space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function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low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→ low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error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553890A-4CE2-DF65-C608-E5F9626C2327}"/>
              </a:ext>
            </a:extLst>
          </p:cNvPr>
          <p:cNvSpPr/>
          <p:nvPr/>
        </p:nvSpPr>
        <p:spPr>
          <a:xfrm rot="9998341">
            <a:off x="1705701" y="3706262"/>
            <a:ext cx="2656499" cy="196517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270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1907AB-164C-4C9D-0F85-7B45FCD2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515" y="1514909"/>
            <a:ext cx="3981850" cy="3412079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DC425D-E69A-6F06-8B6B-B70D98032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AF03411-C525-1A1F-871F-C286CBBE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DNN training: </a:t>
            </a:r>
            <a:r>
              <a:rPr lang="it-IT" dirty="0" err="1"/>
              <a:t>summarizing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1A493C-9F6B-BED9-9694-9F98B6F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30D1064-C4BA-6BF4-44CB-A1367E16B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B9FA1B-E971-8C97-EFCD-00DAE02D140F}"/>
              </a:ext>
            </a:extLst>
          </p:cNvPr>
          <p:cNvSpPr txBox="1"/>
          <p:nvPr/>
        </p:nvSpPr>
        <p:spPr>
          <a:xfrm>
            <a:off x="750095" y="1238654"/>
            <a:ext cx="443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function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→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desired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goal of the NN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D149CA2-4294-277E-55F0-F2B2A189BFB2}"/>
              </a:ext>
            </a:extLst>
          </p:cNvPr>
          <p:cNvCxnSpPr>
            <a:cxnSpLocks/>
          </p:cNvCxnSpPr>
          <p:nvPr/>
        </p:nvCxnSpPr>
        <p:spPr>
          <a:xfrm>
            <a:off x="1439500" y="1749334"/>
            <a:ext cx="0" cy="320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E4DF756-09E1-BD67-C17A-4E0FC482343C}"/>
              </a:ext>
            </a:extLst>
          </p:cNvPr>
          <p:cNvSpPr txBox="1"/>
          <p:nvPr/>
        </p:nvSpPr>
        <p:spPr>
          <a:xfrm>
            <a:off x="750094" y="2069471"/>
            <a:ext cx="534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Minimize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function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→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moving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close to the goal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B9DA1F-7D9D-A91C-3C09-D80FE95A37A6}"/>
              </a:ext>
            </a:extLst>
          </p:cNvPr>
          <p:cNvSpPr txBox="1"/>
          <p:nvPr/>
        </p:nvSpPr>
        <p:spPr>
          <a:xfrm>
            <a:off x="750094" y="4043169"/>
            <a:ext cx="534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Gradient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Descent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→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Optimizers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F32F8F-7E6F-F04C-BD13-C9CB88D6A78F}"/>
              </a:ext>
            </a:extLst>
          </p:cNvPr>
          <p:cNvSpPr txBox="1"/>
          <p:nvPr/>
        </p:nvSpPr>
        <p:spPr>
          <a:xfrm>
            <a:off x="750094" y="4999637"/>
            <a:ext cx="534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Backpropagation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+ 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Chain Rule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1CD5799-A44D-1FCB-4573-1B33289087CC}"/>
              </a:ext>
            </a:extLst>
          </p:cNvPr>
          <p:cNvSpPr txBox="1"/>
          <p:nvPr/>
        </p:nvSpPr>
        <p:spPr>
          <a:xfrm>
            <a:off x="750095" y="3056320"/>
            <a:ext cx="534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Adjusting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weights 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(and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bias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of the NN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96D570-6E28-6FAB-A892-CF567A2F4751}"/>
              </a:ext>
            </a:extLst>
          </p:cNvPr>
          <p:cNvCxnSpPr>
            <a:cxnSpLocks/>
          </p:cNvCxnSpPr>
          <p:nvPr/>
        </p:nvCxnSpPr>
        <p:spPr>
          <a:xfrm>
            <a:off x="1439500" y="2618467"/>
            <a:ext cx="0" cy="320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12E1BC6-F60D-69D3-8529-991254B85EE9}"/>
              </a:ext>
            </a:extLst>
          </p:cNvPr>
          <p:cNvCxnSpPr>
            <a:cxnSpLocks/>
          </p:cNvCxnSpPr>
          <p:nvPr/>
        </p:nvCxnSpPr>
        <p:spPr>
          <a:xfrm>
            <a:off x="1437990" y="3658107"/>
            <a:ext cx="0" cy="320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1204C10-D69F-01A1-5500-2516F11C016B}"/>
              </a:ext>
            </a:extLst>
          </p:cNvPr>
          <p:cNvCxnSpPr>
            <a:cxnSpLocks/>
          </p:cNvCxnSpPr>
          <p:nvPr/>
        </p:nvCxnSpPr>
        <p:spPr>
          <a:xfrm>
            <a:off x="1437989" y="4608721"/>
            <a:ext cx="0" cy="320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BE65CE55-5884-3712-BF82-6D956639B620}"/>
              </a:ext>
            </a:extLst>
          </p:cNvPr>
          <p:cNvSpPr/>
          <p:nvPr/>
        </p:nvSpPr>
        <p:spPr>
          <a:xfrm>
            <a:off x="3989960" y="3560732"/>
            <a:ext cx="295893" cy="1403515"/>
          </a:xfrm>
          <a:prstGeom prst="leftBrace">
            <a:avLst>
              <a:gd name="adj1" fmla="val 3373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66A449C-6EBF-F739-904E-B6AC567B19FA}"/>
              </a:ext>
            </a:extLst>
          </p:cNvPr>
          <p:cNvSpPr txBox="1"/>
          <p:nvPr/>
        </p:nvSpPr>
        <p:spPr>
          <a:xfrm>
            <a:off x="4177060" y="3688878"/>
            <a:ext cx="2603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Parameters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</a:t>
            </a:r>
          </a:p>
          <a:p>
            <a:pPr marL="285750" indent="-195263">
              <a:buFont typeface="Arial" panose="020B0604020202020204" pitchFamily="34" charset="0"/>
              <a:buChar char="•"/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Learning rate</a:t>
            </a:r>
            <a:endParaRPr lang="it-IT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195263">
              <a:buFont typeface="Arial" panose="020B0604020202020204" pitchFamily="34" charset="0"/>
              <a:buChar char="•"/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Batch size</a:t>
            </a:r>
          </a:p>
          <a:p>
            <a:pPr marL="285750" indent="-195263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142591B-D6CA-0619-0634-CE7E4452EA0A}"/>
              </a:ext>
            </a:extLst>
          </p:cNvPr>
          <p:cNvSpPr/>
          <p:nvPr/>
        </p:nvSpPr>
        <p:spPr>
          <a:xfrm rot="9998341">
            <a:off x="5784504" y="3908821"/>
            <a:ext cx="1626059" cy="69093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1BDF0B-4ADB-B3E3-9EA1-795351774C99}"/>
              </a:ext>
            </a:extLst>
          </p:cNvPr>
          <p:cNvSpPr txBox="1"/>
          <p:nvPr/>
        </p:nvSpPr>
        <p:spPr>
          <a:xfrm>
            <a:off x="1504075" y="4576947"/>
            <a:ext cx="111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Based</a:t>
            </a:r>
            <a:r>
              <a:rPr lang="it-IT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on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861D43-B1A0-424C-2DBC-5DFB20E871B7}"/>
              </a:ext>
            </a:extLst>
          </p:cNvPr>
          <p:cNvSpPr txBox="1"/>
          <p:nvPr/>
        </p:nvSpPr>
        <p:spPr>
          <a:xfrm>
            <a:off x="1490568" y="1734752"/>
            <a:ext cx="111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How?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9C49AFC-C2DF-1AF3-AD0E-161DE5A07C8F}"/>
              </a:ext>
            </a:extLst>
          </p:cNvPr>
          <p:cNvSpPr txBox="1"/>
          <p:nvPr/>
        </p:nvSpPr>
        <p:spPr>
          <a:xfrm>
            <a:off x="1490567" y="2613464"/>
            <a:ext cx="235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What it means in practice?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55E9431-0206-4730-B224-0260DD8A8BB2}"/>
              </a:ext>
            </a:extLst>
          </p:cNvPr>
          <p:cNvSpPr txBox="1"/>
          <p:nvPr/>
        </p:nvSpPr>
        <p:spPr>
          <a:xfrm>
            <a:off x="1510770" y="3636314"/>
            <a:ext cx="235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Through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608F119-F100-962A-C35D-3E31B4D3F364}"/>
              </a:ext>
            </a:extLst>
          </p:cNvPr>
          <p:cNvSpPr txBox="1"/>
          <p:nvPr/>
        </p:nvSpPr>
        <p:spPr>
          <a:xfrm>
            <a:off x="7043169" y="4955164"/>
            <a:ext cx="485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choice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right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</a:t>
            </a:r>
            <a:b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learning rate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important</a:t>
            </a:r>
            <a:r>
              <a:rPr lang="it-IT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!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FA9E65-15DC-BC12-0D7F-61888BF1CABF}"/>
              </a:ext>
            </a:extLst>
          </p:cNvPr>
          <p:cNvCxnSpPr>
            <a:cxnSpLocks/>
          </p:cNvCxnSpPr>
          <p:nvPr/>
        </p:nvCxnSpPr>
        <p:spPr>
          <a:xfrm>
            <a:off x="1447229" y="5426781"/>
            <a:ext cx="0" cy="320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5A9E52E-80B2-42A9-03E7-00966E30241E}"/>
              </a:ext>
            </a:extLst>
          </p:cNvPr>
          <p:cNvSpPr txBox="1"/>
          <p:nvPr/>
        </p:nvSpPr>
        <p:spPr>
          <a:xfrm>
            <a:off x="718464" y="5779689"/>
            <a:ext cx="534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function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must be </a:t>
            </a:r>
            <a:r>
              <a:rPr lang="it-IT" sz="2000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derivable</a:t>
            </a:r>
            <a:r>
              <a:rPr lang="it-IT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!!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1E757E9-BB21-DCF5-C079-AED5843F26DF}"/>
              </a:ext>
            </a:extLst>
          </p:cNvPr>
          <p:cNvSpPr txBox="1"/>
          <p:nvPr/>
        </p:nvSpPr>
        <p:spPr>
          <a:xfrm>
            <a:off x="1490567" y="5415944"/>
            <a:ext cx="111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Therefore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0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C0EC855-B9D8-F22F-8E46-54643255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Batch (size)</a:t>
            </a:r>
            <a:r>
              <a:rPr lang="it-IT" dirty="0"/>
              <a:t>: the </a:t>
            </a:r>
            <a:r>
              <a:rPr lang="en-US" dirty="0"/>
              <a:t>hyperparameter of gradient descent that controls the number of training samples to work through before the model’s internal parameters are updated.</a:t>
            </a:r>
          </a:p>
          <a:p>
            <a:pPr lvl="1"/>
            <a:r>
              <a:rPr lang="en-US" dirty="0"/>
              <a:t>Typically batch size is a multiple of the power of two (16, 32, 64, …)</a:t>
            </a:r>
          </a:p>
          <a:p>
            <a:pPr lvl="1"/>
            <a:r>
              <a:rPr lang="en-US" dirty="0"/>
              <a:t>Too small batch size can compromise the stability of the learning phase</a:t>
            </a:r>
          </a:p>
          <a:p>
            <a:pPr lvl="1"/>
            <a:r>
              <a:rPr lang="en-US" dirty="0"/>
              <a:t>The larger the batch size, the more video memory is used! (check your GPU specs)</a:t>
            </a:r>
          </a:p>
          <a:p>
            <a:pPr lvl="1"/>
            <a:r>
              <a:rPr lang="en-US" dirty="0"/>
              <a:t>Empirically, the batch size may be (at least) equal to the number of classes</a:t>
            </a:r>
            <a:endParaRPr lang="it-IT" dirty="0"/>
          </a:p>
          <a:p>
            <a:pPr marL="0" indent="0">
              <a:buNone/>
            </a:pPr>
            <a:endParaRPr lang="it-IT" sz="900" dirty="0"/>
          </a:p>
          <a:p>
            <a:r>
              <a:rPr lang="it-IT" b="1" dirty="0" err="1"/>
              <a:t>Iteration</a:t>
            </a:r>
            <a:r>
              <a:rPr lang="it-IT" dirty="0"/>
              <a:t>: #iterations = the size of the training set / the batch size</a:t>
            </a:r>
            <a:endParaRPr lang="it-IT" b="1" dirty="0"/>
          </a:p>
          <a:p>
            <a:pPr marL="0" indent="0">
              <a:buNone/>
            </a:pPr>
            <a:endParaRPr lang="it-IT" sz="900" b="1" dirty="0"/>
          </a:p>
          <a:p>
            <a:r>
              <a:rPr lang="it-IT" b="1" dirty="0" err="1"/>
              <a:t>Epoch</a:t>
            </a:r>
            <a:r>
              <a:rPr lang="it-IT" dirty="0"/>
              <a:t>: </a:t>
            </a:r>
            <a:r>
              <a:rPr lang="en-US" dirty="0"/>
              <a:t> the learning procedure is applied on the entire training dataset:</a:t>
            </a:r>
          </a:p>
          <a:p>
            <a:pPr lvl="1"/>
            <a:r>
              <a:rPr lang="en-US" dirty="0"/>
              <a:t>One epoch means that each sample in the training has had an opportunity to update the weights</a:t>
            </a:r>
          </a:p>
          <a:p>
            <a:pPr lvl="1"/>
            <a:r>
              <a:rPr lang="en-US" dirty="0"/>
              <a:t>An epoch is comprised of one or more batches (or iterations).</a:t>
            </a:r>
          </a:p>
          <a:p>
            <a:pPr lvl="1"/>
            <a:r>
              <a:rPr lang="en-US" dirty="0"/>
              <a:t>The number of epochs is traditionally large (10, 100, 1000, …)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0E882-EA37-6A72-2CA5-41A268F32D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https://machinelearningmastery.com/difference-between-a-batch-and-an-epoch/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53B73B8-9333-E61C-BD37-38F6FD90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Terminology</a:t>
            </a:r>
            <a:r>
              <a:rPr lang="it-IT" dirty="0"/>
              <a:t> in DNN training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840CA9E-91BF-F78F-9025-6F874763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E5AC402-EC07-E6A9-2158-0FF46924B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543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0C8A2AF-7958-A94A-61BF-F4B6FE07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5863087" cy="5156291"/>
          </a:xfrm>
        </p:spPr>
        <p:txBody>
          <a:bodyPr/>
          <a:lstStyle/>
          <a:p>
            <a:r>
              <a:rPr lang="en-US" dirty="0"/>
              <a:t>It is common to create line plots that show epochs along the </a:t>
            </a:r>
            <a:r>
              <a:rPr lang="en-US" i="1" dirty="0"/>
              <a:t>x</a:t>
            </a:r>
            <a:r>
              <a:rPr lang="en-US" dirty="0"/>
              <a:t>-axis and the loss value of the model on the </a:t>
            </a:r>
            <a:r>
              <a:rPr lang="en-US" i="1" dirty="0"/>
              <a:t>y</a:t>
            </a:r>
            <a:r>
              <a:rPr lang="en-US" dirty="0"/>
              <a:t>-axis.</a:t>
            </a:r>
          </a:p>
          <a:p>
            <a:r>
              <a:rPr lang="en-US" dirty="0"/>
              <a:t>2 plots (usually overlapped): </a:t>
            </a:r>
          </a:p>
          <a:p>
            <a:pPr lvl="1"/>
            <a:r>
              <a:rPr lang="en-US" dirty="0"/>
              <a:t>One for the training</a:t>
            </a:r>
          </a:p>
          <a:p>
            <a:pPr lvl="1"/>
            <a:r>
              <a:rPr lang="en-US" dirty="0"/>
              <a:t>One for the validation</a:t>
            </a:r>
          </a:p>
          <a:p>
            <a:r>
              <a:rPr lang="en-US" dirty="0"/>
              <a:t>These plots are called </a:t>
            </a:r>
            <a:r>
              <a:rPr lang="en-US" b="1" dirty="0"/>
              <a:t>learning curves</a:t>
            </a:r>
            <a:r>
              <a:rPr lang="en-US" dirty="0"/>
              <a:t>. </a:t>
            </a:r>
          </a:p>
          <a:p>
            <a:r>
              <a:rPr lang="en-US" dirty="0"/>
              <a:t>These plots can </a:t>
            </a:r>
            <a:r>
              <a:rPr lang="en-US" b="1" dirty="0"/>
              <a:t>help to diagnose </a:t>
            </a:r>
            <a:r>
              <a:rPr lang="en-US" dirty="0"/>
              <a:t>whether the model has over learned (</a:t>
            </a:r>
            <a:r>
              <a:rPr lang="en-US" i="1" dirty="0"/>
              <a:t>overfitting</a:t>
            </a:r>
            <a:r>
              <a:rPr lang="en-US" dirty="0"/>
              <a:t>), under learned (</a:t>
            </a:r>
            <a:r>
              <a:rPr lang="en-US" i="1" dirty="0"/>
              <a:t>underfitting</a:t>
            </a:r>
            <a:r>
              <a:rPr lang="en-US" dirty="0"/>
              <a:t>), or is suitably fit to the training dataset.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F20348-2707-BED3-7ECF-AF42273421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0EBFBE8-2916-CD4C-2266-96F5DD0F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</a:t>
            </a:r>
            <a:r>
              <a:rPr lang="it-IT" dirty="0" err="1"/>
              <a:t>Curves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DDE6A2-242F-F835-4A9A-0012F661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EB1CD59-61F4-54B1-0F61-65E16C4276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How to use Learning Curves to Diagnose Machine Learning Model Performance">
            <a:extLst>
              <a:ext uri="{FF2B5EF4-FFF2-40B4-BE49-F238E27FC236}">
                <a16:creationId xmlns:a16="http://schemas.microsoft.com/office/drawing/2014/main" id="{454F72F9-8BF1-C40A-DE1D-9F712920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87" y="2001493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7A8B909F-A91D-E1BE-F611-CBC0DF923FDE}"/>
              </a:ext>
            </a:extLst>
          </p:cNvPr>
          <p:cNvSpPr/>
          <p:nvPr/>
        </p:nvSpPr>
        <p:spPr>
          <a:xfrm rot="21434792" flipH="1" flipV="1">
            <a:off x="6751696" y="5997030"/>
            <a:ext cx="1042165" cy="290852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718744-2E19-AF3F-62D0-40DEEC1940D1}"/>
              </a:ext>
            </a:extLst>
          </p:cNvPr>
          <p:cNvSpPr txBox="1"/>
          <p:nvPr/>
        </p:nvSpPr>
        <p:spPr>
          <a:xfrm>
            <a:off x="5160868" y="6082672"/>
            <a:ext cx="22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Epochs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F7026BD0-AE1C-4808-9F5A-9BB9F8C55A6C}"/>
              </a:ext>
            </a:extLst>
          </p:cNvPr>
          <p:cNvSpPr/>
          <p:nvPr/>
        </p:nvSpPr>
        <p:spPr>
          <a:xfrm rot="18330853" flipH="1">
            <a:off x="5797849" y="4565633"/>
            <a:ext cx="1042165" cy="213810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FCEFFC3-EF7F-E8A9-A5E7-3FED5C00282E}"/>
              </a:ext>
            </a:extLst>
          </p:cNvPr>
          <p:cNvSpPr txBox="1"/>
          <p:nvPr/>
        </p:nvSpPr>
        <p:spPr>
          <a:xfrm>
            <a:off x="4444780" y="5064565"/>
            <a:ext cx="220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Loss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error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then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low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values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are ok for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!)</a:t>
            </a: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92ECBACE-EA57-9816-44D0-8A672E5E12BF}"/>
              </a:ext>
            </a:extLst>
          </p:cNvPr>
          <p:cNvSpPr/>
          <p:nvPr/>
        </p:nvSpPr>
        <p:spPr>
          <a:xfrm rot="8020444" flipH="1" flipV="1">
            <a:off x="7710028" y="4615792"/>
            <a:ext cx="1042165" cy="196413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9A706F7-24A0-8493-B511-703C52ED5AAB}"/>
              </a:ext>
            </a:extLst>
          </p:cNvPr>
          <p:cNvSpPr txBox="1"/>
          <p:nvPr/>
        </p:nvSpPr>
        <p:spPr>
          <a:xfrm>
            <a:off x="8131175" y="3863124"/>
            <a:ext cx="220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Starting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overfitting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10DF978C-A8E7-125F-D78E-3E59EB5EB67D}"/>
              </a:ext>
            </a:extLst>
          </p:cNvPr>
          <p:cNvSpPr/>
          <p:nvPr/>
        </p:nvSpPr>
        <p:spPr>
          <a:xfrm rot="6306311" flipH="1">
            <a:off x="6947442" y="2532594"/>
            <a:ext cx="1823677" cy="241529"/>
          </a:xfrm>
          <a:custGeom>
            <a:avLst/>
            <a:gdLst>
              <a:gd name="connsiteX0" fmla="*/ 1267485 w 1267485"/>
              <a:gd name="connsiteY0" fmla="*/ 47150 h 463610"/>
              <a:gd name="connsiteX1" fmla="*/ 371192 w 1267485"/>
              <a:gd name="connsiteY1" fmla="*/ 38097 h 463610"/>
              <a:gd name="connsiteX2" fmla="*/ 0 w 1267485"/>
              <a:gd name="connsiteY2" fmla="*/ 463610 h 4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7485" h="463610">
                <a:moveTo>
                  <a:pt x="1267485" y="47150"/>
                </a:moveTo>
                <a:cubicBezTo>
                  <a:pt x="924962" y="7918"/>
                  <a:pt x="582439" y="-31313"/>
                  <a:pt x="371192" y="38097"/>
                </a:cubicBezTo>
                <a:cubicBezTo>
                  <a:pt x="159944" y="107507"/>
                  <a:pt x="79972" y="285558"/>
                  <a:pt x="0" y="46361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42D135-7F3D-02EB-58DA-714B7D0CD5FF}"/>
              </a:ext>
            </a:extLst>
          </p:cNvPr>
          <p:cNvSpPr txBox="1"/>
          <p:nvPr/>
        </p:nvSpPr>
        <p:spPr>
          <a:xfrm>
            <a:off x="7766318" y="1040722"/>
            <a:ext cx="3111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Usually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at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the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beginning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the learning,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value of the loss function drops rapidly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059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D877B02-BB21-EC2F-8B73-4060C96BE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sklearn.neural_network.MLPClassifier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hidden_layer_sizes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=(100,), </a:t>
            </a:r>
          </a:p>
          <a:p>
            <a:pPr marL="457200" lvl="1" indent="0">
              <a:buNone/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activation='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457200" lvl="1" indent="0">
              <a:buNone/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solver='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457200" lvl="1" indent="0">
              <a:buNone/>
            </a:pP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='auto’, </a:t>
            </a:r>
          </a:p>
          <a:p>
            <a:pPr marL="457200" lvl="1" indent="0">
              <a:buNone/>
            </a:pP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457200" lvl="1" indent="0">
              <a:buNone/>
            </a:pP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=200, </a:t>
            </a:r>
          </a:p>
          <a:p>
            <a:pPr marL="457200" lvl="1" indent="0">
              <a:buNone/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shuffle=True,</a:t>
            </a:r>
          </a:p>
          <a:p>
            <a:pPr marL="457200" lvl="1" indent="0">
              <a:buNone/>
            </a:pP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…)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B0F412-ACE4-25CF-43F3-C5C9A3E480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https://scikit-learn.org/stable/modules/generated/sklearn.neural_network.MLPClassifier.html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6C4B241-5122-C147-9353-D63FD0EB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MLP in </a:t>
            </a:r>
            <a:r>
              <a:rPr lang="it-IT" dirty="0" err="1"/>
              <a:t>Scikit-Learn</a:t>
            </a:r>
            <a:r>
              <a:rPr lang="it-IT" dirty="0"/>
              <a:t>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0D7C3B-89E5-F2B6-1DE8-92962AB0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7E6FFD0-3A93-96AD-AE39-B85FFA9C2A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8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CFA5EA-345C-DE8E-8277-F845866F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201115"/>
          </a:xfrm>
        </p:spPr>
        <p:txBody>
          <a:bodyPr/>
          <a:lstStyle/>
          <a:p>
            <a:r>
              <a:rPr lang="it-IT" dirty="0"/>
              <a:t>3.5.1</a:t>
            </a:r>
            <a:br>
              <a:rPr lang="it-IT" dirty="0"/>
            </a:br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54ECEB-1353-B0AE-994A-80AFD7212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CNNs</a:t>
            </a:r>
            <a:r>
              <a:rPr lang="it-IT" dirty="0"/>
              <a:t>: the </a:t>
            </a:r>
            <a:r>
              <a:rPr lang="it-IT" dirty="0" err="1"/>
              <a:t>real</a:t>
            </a:r>
            <a:r>
              <a:rPr lang="it-IT" dirty="0"/>
              <a:t> «core» of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AI </a:t>
            </a:r>
            <a:r>
              <a:rPr lang="it-IT" dirty="0" err="1"/>
              <a:t>revolution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EAB0A7-3104-201F-7F78-58310340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120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B5CE4C1-CF03-C46A-5DCB-83E25CB6E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1539987" cy="5156291"/>
          </a:xfrm>
        </p:spPr>
        <p:txBody>
          <a:bodyPr>
            <a:normAutofit/>
          </a:bodyPr>
          <a:lstStyle/>
          <a:p>
            <a:r>
              <a:rPr lang="en-US" dirty="0"/>
              <a:t>CNNs are particular Neural Networks specifically designed to </a:t>
            </a:r>
            <a:r>
              <a:rPr lang="en-US" b="1" dirty="0"/>
              <a:t>process images</a:t>
            </a:r>
          </a:p>
          <a:p>
            <a:pPr lvl="1"/>
            <a:r>
              <a:rPr lang="en-US" dirty="0"/>
              <a:t>MLPs don’t scale well to full images</a:t>
            </a:r>
          </a:p>
          <a:p>
            <a:pPr lvl="1"/>
            <a:r>
              <a:rPr lang="en-US" dirty="0"/>
              <a:t>Instead of flatting input 3D data (let’s define as 3D also 1 channel images → ex. 224x224x1)…</a:t>
            </a:r>
          </a:p>
          <a:p>
            <a:pPr marL="457200" lvl="1" indent="0" algn="ctr">
              <a:buNone/>
            </a:pPr>
            <a:endParaRPr lang="en-US" sz="900" i="1" dirty="0"/>
          </a:p>
          <a:p>
            <a:pPr marL="457200" lvl="1" indent="0" algn="ctr">
              <a:buNone/>
            </a:pPr>
            <a:r>
              <a:rPr lang="en-US" sz="2400" i="1" dirty="0"/>
              <a:t>…what about reshaping neurons in 3D?</a:t>
            </a:r>
          </a:p>
          <a:p>
            <a:endParaRPr lang="en-US" sz="9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BC1A88-18C1-AC80-4E4C-442A1292E0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C9CFD3B-3285-578A-9F7D-ABA1FEAA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(</a:t>
            </a:r>
            <a:r>
              <a:rPr lang="it-IT" dirty="0" err="1"/>
              <a:t>CNNs</a:t>
            </a:r>
            <a:r>
              <a:rPr lang="it-IT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992070-E8DD-988E-0324-B71D3743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0C2227E-53C9-BB0B-7345-BF22670C7A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5213600-B02D-5D59-4C9F-6673A688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598817"/>
            <a:ext cx="3228548" cy="15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ACF5C0B3-E7EE-03EE-F584-FA3EFA301875}"/>
              </a:ext>
            </a:extLst>
          </p:cNvPr>
          <p:cNvSpPr/>
          <p:nvPr/>
        </p:nvSpPr>
        <p:spPr>
          <a:xfrm rot="16200000">
            <a:off x="5969228" y="4103546"/>
            <a:ext cx="434566" cy="574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8328FCE-7B23-E629-AD65-353510CC490B}"/>
              </a:ext>
            </a:extLst>
          </p:cNvPr>
          <p:cNvSpPr/>
          <p:nvPr/>
        </p:nvSpPr>
        <p:spPr>
          <a:xfrm>
            <a:off x="7152613" y="3134821"/>
            <a:ext cx="1148483" cy="14039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scene3d>
            <a:camera prst="isometricRightU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0367B2-851F-0ED7-A57B-E9F8A04F08E0}"/>
              </a:ext>
            </a:extLst>
          </p:cNvPr>
          <p:cNvSpPr txBox="1"/>
          <p:nvPr/>
        </p:nvSpPr>
        <p:spPr>
          <a:xfrm>
            <a:off x="6940808" y="4737695"/>
            <a:ext cx="157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3D</a:t>
            </a:r>
          </a:p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Input image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(224x224x1)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914D07-3141-02F2-A79E-D4635080FDF3}"/>
              </a:ext>
            </a:extLst>
          </p:cNvPr>
          <p:cNvSpPr txBox="1"/>
          <p:nvPr/>
        </p:nvSpPr>
        <p:spPr>
          <a:xfrm>
            <a:off x="8809220" y="4737695"/>
            <a:ext cx="157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3D</a:t>
            </a:r>
          </a:p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Neurons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(3x3x1)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85ED4A4-72CF-85AD-C105-028897CED901}"/>
              </a:ext>
            </a:extLst>
          </p:cNvPr>
          <p:cNvGrpSpPr/>
          <p:nvPr/>
        </p:nvGrpSpPr>
        <p:grpSpPr>
          <a:xfrm>
            <a:off x="9241974" y="3398729"/>
            <a:ext cx="807754" cy="863739"/>
            <a:chOff x="9072052" y="3986163"/>
            <a:chExt cx="807754" cy="863739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F2F12FC-1365-A1CA-4A91-3BF5038CD011}"/>
                </a:ext>
              </a:extLst>
            </p:cNvPr>
            <p:cNvSpPr/>
            <p:nvPr/>
          </p:nvSpPr>
          <p:spPr>
            <a:xfrm>
              <a:off x="9072052" y="3986163"/>
              <a:ext cx="807754" cy="8637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61B71847-923D-2D43-D879-443DB3552C28}"/>
                </a:ext>
              </a:extLst>
            </p:cNvPr>
            <p:cNvSpPr/>
            <p:nvPr/>
          </p:nvSpPr>
          <p:spPr>
            <a:xfrm>
              <a:off x="9197681" y="4211467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EDDDFD75-D36C-5837-6E9D-D47A78BB0A92}"/>
                </a:ext>
              </a:extLst>
            </p:cNvPr>
            <p:cNvSpPr/>
            <p:nvPr/>
          </p:nvSpPr>
          <p:spPr>
            <a:xfrm>
              <a:off x="9388811" y="409644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B034181-F87F-2BB6-0B66-4B96165A9166}"/>
                </a:ext>
              </a:extLst>
            </p:cNvPr>
            <p:cNvSpPr/>
            <p:nvPr/>
          </p:nvSpPr>
          <p:spPr>
            <a:xfrm>
              <a:off x="9388811" y="4317830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15B060-9205-08A2-18DD-38DBAB4AE741}"/>
                </a:ext>
              </a:extLst>
            </p:cNvPr>
            <p:cNvSpPr/>
            <p:nvPr/>
          </p:nvSpPr>
          <p:spPr>
            <a:xfrm>
              <a:off x="9388811" y="454610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796DA3A9-9736-13CE-5CD3-6D0B3AADFEEC}"/>
                </a:ext>
              </a:extLst>
            </p:cNvPr>
            <p:cNvSpPr/>
            <p:nvPr/>
          </p:nvSpPr>
          <p:spPr>
            <a:xfrm>
              <a:off x="9205007" y="4427954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7AB09CEF-99FD-4E66-F105-D10CEF36775D}"/>
                </a:ext>
              </a:extLst>
            </p:cNvPr>
            <p:cNvSpPr/>
            <p:nvPr/>
          </p:nvSpPr>
          <p:spPr>
            <a:xfrm>
              <a:off x="9205007" y="4657979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FE781F9E-3B0A-E83A-EBBA-B3CD852633BD}"/>
                </a:ext>
              </a:extLst>
            </p:cNvPr>
            <p:cNvSpPr/>
            <p:nvPr/>
          </p:nvSpPr>
          <p:spPr>
            <a:xfrm>
              <a:off x="9574948" y="400241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4C3F2864-C8A8-72C5-5B47-E52690F62A6B}"/>
                </a:ext>
              </a:extLst>
            </p:cNvPr>
            <p:cNvSpPr/>
            <p:nvPr/>
          </p:nvSpPr>
          <p:spPr>
            <a:xfrm>
              <a:off x="9572567" y="422967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F7308D19-4D62-CBC9-6A99-C3FE82671EC4}"/>
                </a:ext>
              </a:extLst>
            </p:cNvPr>
            <p:cNvSpPr/>
            <p:nvPr/>
          </p:nvSpPr>
          <p:spPr>
            <a:xfrm>
              <a:off x="9572337" y="443650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94320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EF3506E-66D8-4D02-1C64-4EDE2B69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Unlike MLPs, CNN </a:t>
            </a:r>
            <a:r>
              <a:rPr lang="en-US" b="1" dirty="0"/>
              <a:t>layers</a:t>
            </a:r>
            <a:r>
              <a:rPr lang="en-US" dirty="0"/>
              <a:t> have neurons arranged in </a:t>
            </a:r>
            <a:r>
              <a:rPr lang="en-US" b="1" dirty="0"/>
              <a:t>3 dimensions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Width</a:t>
            </a:r>
            <a:r>
              <a:rPr lang="en-US" dirty="0"/>
              <a:t> (W)</a:t>
            </a:r>
          </a:p>
          <a:p>
            <a:pPr lvl="1"/>
            <a:r>
              <a:rPr lang="en-US" b="1" dirty="0"/>
              <a:t>Height</a:t>
            </a:r>
            <a:r>
              <a:rPr lang="en-US" dirty="0"/>
              <a:t> (H) </a:t>
            </a:r>
          </a:p>
          <a:p>
            <a:pPr lvl="1"/>
            <a:r>
              <a:rPr lang="en-US" b="1" dirty="0"/>
              <a:t>Depth</a:t>
            </a:r>
            <a:r>
              <a:rPr lang="en-US" dirty="0"/>
              <a:t> (C) → usually, greater than 1</a:t>
            </a:r>
          </a:p>
          <a:p>
            <a:endParaRPr lang="en-US" sz="900" dirty="0"/>
          </a:p>
          <a:p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r>
              <a:rPr lang="en-US" dirty="0"/>
              <a:t>How is possible to “connect” the 3D input with the smaller </a:t>
            </a:r>
            <a:r>
              <a:rPr lang="en-US" i="1" dirty="0"/>
              <a:t>kernel</a:t>
            </a:r>
            <a:r>
              <a:rPr lang="en-US" dirty="0"/>
              <a:t> (the “3D neuron set”)?</a:t>
            </a:r>
          </a:p>
          <a:p>
            <a:pPr lvl="1"/>
            <a:r>
              <a:rPr lang="en-US" sz="2400" dirty="0"/>
              <a:t>Through a mathematical operation called </a:t>
            </a:r>
            <a:r>
              <a:rPr lang="en-US" sz="2400" b="1" dirty="0"/>
              <a:t>convolution</a:t>
            </a:r>
            <a:r>
              <a:rPr lang="en-US" sz="2400" dirty="0"/>
              <a:t>!</a:t>
            </a:r>
          </a:p>
          <a:p>
            <a:pPr lvl="1"/>
            <a:r>
              <a:rPr lang="en-US" sz="2400" dirty="0"/>
              <a:t>The convolution is applied with a </a:t>
            </a:r>
            <a:r>
              <a:rPr lang="en-US" sz="2400" b="1" dirty="0"/>
              <a:t>sliding-window</a:t>
            </a:r>
            <a:r>
              <a:rPr lang="en-US" sz="2400" dirty="0"/>
              <a:t> process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A315A-7059-71EE-E8F4-9D3FD1B9F0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https://en.wikipedia.org/wiki/Convolution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A147D91-31B9-DB68-E2EE-E3BA0CB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(</a:t>
            </a:r>
            <a:r>
              <a:rPr lang="it-IT" dirty="0" err="1"/>
              <a:t>CNNs</a:t>
            </a:r>
            <a:r>
              <a:rPr lang="it-IT" dirty="0"/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B1B115-6E07-BB1C-8FEA-70782480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F5E214C-24C6-759E-B8DA-9A6D8B452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6D6BA9-51D0-5533-CA85-AC9F2F0D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29" y="3040377"/>
            <a:ext cx="3847581" cy="13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693BAC7-CE1A-6604-D707-98C30F47D0C7}"/>
              </a:ext>
            </a:extLst>
          </p:cNvPr>
          <p:cNvGrpSpPr/>
          <p:nvPr/>
        </p:nvGrpSpPr>
        <p:grpSpPr>
          <a:xfrm>
            <a:off x="4823986" y="1783167"/>
            <a:ext cx="807754" cy="863739"/>
            <a:chOff x="9072052" y="3986163"/>
            <a:chExt cx="807754" cy="863739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12F088C-C08D-752C-CD68-3606FF575751}"/>
                </a:ext>
              </a:extLst>
            </p:cNvPr>
            <p:cNvSpPr/>
            <p:nvPr/>
          </p:nvSpPr>
          <p:spPr>
            <a:xfrm>
              <a:off x="9072052" y="3986163"/>
              <a:ext cx="807754" cy="8637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3A9E0741-5493-5CBF-FF65-7A8FA62D117E}"/>
                </a:ext>
              </a:extLst>
            </p:cNvPr>
            <p:cNvSpPr/>
            <p:nvPr/>
          </p:nvSpPr>
          <p:spPr>
            <a:xfrm>
              <a:off x="9197681" y="4211467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33F82566-E359-AF21-C2AA-6B24E9E19C6C}"/>
                </a:ext>
              </a:extLst>
            </p:cNvPr>
            <p:cNvSpPr/>
            <p:nvPr/>
          </p:nvSpPr>
          <p:spPr>
            <a:xfrm>
              <a:off x="9388811" y="409644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BB574990-9AF5-CCB4-C6E7-4F3FB5685E32}"/>
                </a:ext>
              </a:extLst>
            </p:cNvPr>
            <p:cNvSpPr/>
            <p:nvPr/>
          </p:nvSpPr>
          <p:spPr>
            <a:xfrm>
              <a:off x="9388811" y="4317830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D98C9107-705B-2AD9-1173-0F97F3435F86}"/>
                </a:ext>
              </a:extLst>
            </p:cNvPr>
            <p:cNvSpPr/>
            <p:nvPr/>
          </p:nvSpPr>
          <p:spPr>
            <a:xfrm>
              <a:off x="9388811" y="454610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5D7B719-5E0D-19D9-3582-DD2B1ADF0596}"/>
                </a:ext>
              </a:extLst>
            </p:cNvPr>
            <p:cNvSpPr/>
            <p:nvPr/>
          </p:nvSpPr>
          <p:spPr>
            <a:xfrm>
              <a:off x="9205007" y="4427954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612F77D0-063F-8C83-FB99-275185849810}"/>
                </a:ext>
              </a:extLst>
            </p:cNvPr>
            <p:cNvSpPr/>
            <p:nvPr/>
          </p:nvSpPr>
          <p:spPr>
            <a:xfrm>
              <a:off x="9205007" y="4657979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8D888A70-02FB-B002-682E-BA37937D3F09}"/>
                </a:ext>
              </a:extLst>
            </p:cNvPr>
            <p:cNvSpPr/>
            <p:nvPr/>
          </p:nvSpPr>
          <p:spPr>
            <a:xfrm>
              <a:off x="9574948" y="400241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27B7C467-EDE8-FC7C-324A-08485E0BEF4E}"/>
                </a:ext>
              </a:extLst>
            </p:cNvPr>
            <p:cNvSpPr/>
            <p:nvPr/>
          </p:nvSpPr>
          <p:spPr>
            <a:xfrm>
              <a:off x="9572567" y="422967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C3C3D0B-6FDA-0EAA-1B3E-12807AA289F7}"/>
                </a:ext>
              </a:extLst>
            </p:cNvPr>
            <p:cNvSpPr/>
            <p:nvPr/>
          </p:nvSpPr>
          <p:spPr>
            <a:xfrm>
              <a:off x="9572337" y="443650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269230F-2B37-80B2-F2F9-0FF40BDFE430}"/>
              </a:ext>
            </a:extLst>
          </p:cNvPr>
          <p:cNvGrpSpPr/>
          <p:nvPr/>
        </p:nvGrpSpPr>
        <p:grpSpPr>
          <a:xfrm>
            <a:off x="5455610" y="1745067"/>
            <a:ext cx="807754" cy="863739"/>
            <a:chOff x="9072052" y="3986163"/>
            <a:chExt cx="807754" cy="863739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978BCDEA-C3D1-1138-9155-DE4B021DF9C7}"/>
                </a:ext>
              </a:extLst>
            </p:cNvPr>
            <p:cNvSpPr/>
            <p:nvPr/>
          </p:nvSpPr>
          <p:spPr>
            <a:xfrm>
              <a:off x="9072052" y="3986163"/>
              <a:ext cx="807754" cy="8637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324D894F-2885-2F1B-B129-D786411C6581}"/>
                </a:ext>
              </a:extLst>
            </p:cNvPr>
            <p:cNvSpPr/>
            <p:nvPr/>
          </p:nvSpPr>
          <p:spPr>
            <a:xfrm>
              <a:off x="9197681" y="4211467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C778B353-CA9A-9446-3EB2-2ADF68EBBD7B}"/>
                </a:ext>
              </a:extLst>
            </p:cNvPr>
            <p:cNvSpPr/>
            <p:nvPr/>
          </p:nvSpPr>
          <p:spPr>
            <a:xfrm>
              <a:off x="9388811" y="409644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5C639AD2-2895-EBF7-CC33-C3CC617BEE61}"/>
                </a:ext>
              </a:extLst>
            </p:cNvPr>
            <p:cNvSpPr/>
            <p:nvPr/>
          </p:nvSpPr>
          <p:spPr>
            <a:xfrm>
              <a:off x="9388811" y="4317830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BE8BF0A-2277-A65F-0791-DF2CDFBAB018}"/>
                </a:ext>
              </a:extLst>
            </p:cNvPr>
            <p:cNvSpPr/>
            <p:nvPr/>
          </p:nvSpPr>
          <p:spPr>
            <a:xfrm>
              <a:off x="9388811" y="454610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5E696CFA-1A50-7ECC-3C9E-8A48ECBB9C30}"/>
                </a:ext>
              </a:extLst>
            </p:cNvPr>
            <p:cNvSpPr/>
            <p:nvPr/>
          </p:nvSpPr>
          <p:spPr>
            <a:xfrm>
              <a:off x="9205007" y="4427954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0A3F1FD-A2D5-0495-4B92-1913FB2F9E18}"/>
                </a:ext>
              </a:extLst>
            </p:cNvPr>
            <p:cNvSpPr/>
            <p:nvPr/>
          </p:nvSpPr>
          <p:spPr>
            <a:xfrm>
              <a:off x="9205007" y="4657979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85EFBB3-2E30-510A-97F7-C11BE151ACB4}"/>
                </a:ext>
              </a:extLst>
            </p:cNvPr>
            <p:cNvSpPr/>
            <p:nvPr/>
          </p:nvSpPr>
          <p:spPr>
            <a:xfrm>
              <a:off x="9574948" y="400241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59C20FAE-5DAC-AF12-00C8-0F2FD2990906}"/>
                </a:ext>
              </a:extLst>
            </p:cNvPr>
            <p:cNvSpPr/>
            <p:nvPr/>
          </p:nvSpPr>
          <p:spPr>
            <a:xfrm>
              <a:off x="9572567" y="422967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3061CA2E-CD59-80A9-F554-8401738D5746}"/>
                </a:ext>
              </a:extLst>
            </p:cNvPr>
            <p:cNvSpPr/>
            <p:nvPr/>
          </p:nvSpPr>
          <p:spPr>
            <a:xfrm>
              <a:off x="9572337" y="443650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C879FB8C-C845-BE56-DB6C-E6459028BE08}"/>
              </a:ext>
            </a:extLst>
          </p:cNvPr>
          <p:cNvGrpSpPr/>
          <p:nvPr/>
        </p:nvGrpSpPr>
        <p:grpSpPr>
          <a:xfrm>
            <a:off x="6087234" y="1745067"/>
            <a:ext cx="807754" cy="863739"/>
            <a:chOff x="9072052" y="3986163"/>
            <a:chExt cx="807754" cy="863739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D5A51BDC-22B8-69A0-772B-F51D2A18076A}"/>
                </a:ext>
              </a:extLst>
            </p:cNvPr>
            <p:cNvSpPr/>
            <p:nvPr/>
          </p:nvSpPr>
          <p:spPr>
            <a:xfrm>
              <a:off x="9072052" y="3986163"/>
              <a:ext cx="807754" cy="8637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5E06AA4F-26D2-1A2E-6E8B-864AE9768858}"/>
                </a:ext>
              </a:extLst>
            </p:cNvPr>
            <p:cNvSpPr/>
            <p:nvPr/>
          </p:nvSpPr>
          <p:spPr>
            <a:xfrm>
              <a:off x="9197681" y="4211467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41D45CFA-1DBA-4DA5-4276-8CC2C8D2AEE6}"/>
                </a:ext>
              </a:extLst>
            </p:cNvPr>
            <p:cNvSpPr/>
            <p:nvPr/>
          </p:nvSpPr>
          <p:spPr>
            <a:xfrm>
              <a:off x="9388811" y="409644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B0262E25-8AE4-7CBE-3BF4-59A0AD97DAC2}"/>
                </a:ext>
              </a:extLst>
            </p:cNvPr>
            <p:cNvSpPr/>
            <p:nvPr/>
          </p:nvSpPr>
          <p:spPr>
            <a:xfrm>
              <a:off x="9388811" y="4317830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769F5DCF-01EF-DB1C-FDB5-B03E1E13297E}"/>
                </a:ext>
              </a:extLst>
            </p:cNvPr>
            <p:cNvSpPr/>
            <p:nvPr/>
          </p:nvSpPr>
          <p:spPr>
            <a:xfrm>
              <a:off x="9388811" y="4546108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1D7C344-BE55-D52B-6DEC-E3369901FF43}"/>
                </a:ext>
              </a:extLst>
            </p:cNvPr>
            <p:cNvSpPr/>
            <p:nvPr/>
          </p:nvSpPr>
          <p:spPr>
            <a:xfrm>
              <a:off x="9205007" y="4427954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317D23FF-97F9-28F6-73F8-7F650670115E}"/>
                </a:ext>
              </a:extLst>
            </p:cNvPr>
            <p:cNvSpPr/>
            <p:nvPr/>
          </p:nvSpPr>
          <p:spPr>
            <a:xfrm>
              <a:off x="9205007" y="4657979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A6B5BAE-F78D-6EAA-589F-52F4CF2D0D9D}"/>
                </a:ext>
              </a:extLst>
            </p:cNvPr>
            <p:cNvSpPr/>
            <p:nvPr/>
          </p:nvSpPr>
          <p:spPr>
            <a:xfrm>
              <a:off x="9574948" y="400241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AABE6382-6ADB-5682-CEDE-B28899A62E60}"/>
                </a:ext>
              </a:extLst>
            </p:cNvPr>
            <p:cNvSpPr/>
            <p:nvPr/>
          </p:nvSpPr>
          <p:spPr>
            <a:xfrm>
              <a:off x="9572567" y="422967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32521CF3-7170-5029-0497-2BEE40475D91}"/>
                </a:ext>
              </a:extLst>
            </p:cNvPr>
            <p:cNvSpPr/>
            <p:nvPr/>
          </p:nvSpPr>
          <p:spPr>
            <a:xfrm>
              <a:off x="9572337" y="4436506"/>
              <a:ext cx="191130" cy="19113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54" name="Picture 4">
            <a:extLst>
              <a:ext uri="{FF2B5EF4-FFF2-40B4-BE49-F238E27FC236}">
                <a16:creationId xmlns:a16="http://schemas.microsoft.com/office/drawing/2014/main" id="{0013347D-F5FC-10C4-57C7-DDDC6BC7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040377"/>
            <a:ext cx="3228548" cy="15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ccia in giù 54">
            <a:extLst>
              <a:ext uri="{FF2B5EF4-FFF2-40B4-BE49-F238E27FC236}">
                <a16:creationId xmlns:a16="http://schemas.microsoft.com/office/drawing/2014/main" id="{6D0A067C-61F3-BB88-B692-699FD33F86D0}"/>
              </a:ext>
            </a:extLst>
          </p:cNvPr>
          <p:cNvSpPr/>
          <p:nvPr/>
        </p:nvSpPr>
        <p:spPr>
          <a:xfrm rot="16200000">
            <a:off x="5969228" y="3545106"/>
            <a:ext cx="434566" cy="574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igura a mano libera: forma 55">
            <a:extLst>
              <a:ext uri="{FF2B5EF4-FFF2-40B4-BE49-F238E27FC236}">
                <a16:creationId xmlns:a16="http://schemas.microsoft.com/office/drawing/2014/main" id="{BFB44DD2-5D9C-91E4-0D33-20ADA314A626}"/>
              </a:ext>
            </a:extLst>
          </p:cNvPr>
          <p:cNvSpPr/>
          <p:nvPr/>
        </p:nvSpPr>
        <p:spPr>
          <a:xfrm rot="17603114">
            <a:off x="6974426" y="2215569"/>
            <a:ext cx="220377" cy="557104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EDA11FB-F453-AB27-A34C-AA2C4C634936}"/>
              </a:ext>
            </a:extLst>
          </p:cNvPr>
          <p:cNvSpPr txBox="1"/>
          <p:nvPr/>
        </p:nvSpPr>
        <p:spPr>
          <a:xfrm>
            <a:off x="6987722" y="2195410"/>
            <a:ext cx="156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Kernel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(3x3)</a:t>
            </a:r>
          </a:p>
        </p:txBody>
      </p:sp>
    </p:spTree>
    <p:extLst>
      <p:ext uri="{BB962C8B-B14F-4D97-AF65-F5344CB8AC3E}">
        <p14:creationId xmlns:p14="http://schemas.microsoft.com/office/powerpoint/2010/main" val="715522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2DF31E0-65A1-8CED-D773-FED9DD90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convolution </a:t>
            </a:r>
            <a:r>
              <a:rPr lang="en-US" dirty="0"/>
              <a:t>is the </a:t>
            </a:r>
            <a:r>
              <a:rPr lang="en-US" b="1" dirty="0"/>
              <a:t>core</a:t>
            </a:r>
            <a:r>
              <a:rPr lang="en-US" dirty="0"/>
              <a:t> building block of convolutional neural networks.</a:t>
            </a:r>
          </a:p>
          <a:p>
            <a:pPr lvl="1"/>
            <a:r>
              <a:rPr lang="en-US" dirty="0"/>
              <a:t>Each kernel is </a:t>
            </a:r>
            <a:r>
              <a:rPr lang="en-US" b="1" dirty="0"/>
              <a:t>convolved</a:t>
            </a:r>
            <a:r>
              <a:rPr lang="en-US" dirty="0"/>
              <a:t> with the input volume thus producing a 2D feature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Usually, depth &gt; 1 → more kernels → </a:t>
            </a:r>
            <a:r>
              <a:rPr lang="en-US" i="1" dirty="0"/>
              <a:t>one feature map</a:t>
            </a:r>
            <a:r>
              <a:rPr lang="en-US" dirty="0"/>
              <a:t> for each kernel is produced</a:t>
            </a:r>
          </a:p>
          <a:p>
            <a:pPr lvl="1"/>
            <a:r>
              <a:rPr lang="en-US" dirty="0"/>
              <a:t>The output volume is then made up by stacking all activation maps produced one on the top of the other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6E00D5-FCDC-5980-FB0F-EF9AD1E5CD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https://stanford.edu/~shervine/teaching/cs-230/cheatsheet-convolutional-neural-networks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1109179-C0FE-7C73-B362-1A9419B7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</a:t>
            </a:r>
            <a:r>
              <a:rPr lang="it-IT" dirty="0"/>
              <a:t> with images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DB4B30-FBFC-E515-3DC4-48B842A2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4A096FC-5FC9-5639-C478-5BED455CCE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B4FB053-F020-8975-757B-41513C15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43" y="1299294"/>
            <a:ext cx="3186402" cy="3192271"/>
          </a:xfrm>
          <a:prstGeom prst="rect">
            <a:avLst/>
          </a:prstGeom>
        </p:spPr>
      </p:pic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03F2E705-C6F5-2998-7AC2-3AE33953CA36}"/>
              </a:ext>
            </a:extLst>
          </p:cNvPr>
          <p:cNvSpPr/>
          <p:nvPr/>
        </p:nvSpPr>
        <p:spPr>
          <a:xfrm flipH="1">
            <a:off x="1568477" y="3626718"/>
            <a:ext cx="296862" cy="646331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183E45-F446-9C9B-4D92-0849B66F1EED}"/>
              </a:ext>
            </a:extLst>
          </p:cNvPr>
          <p:cNvSpPr txBox="1"/>
          <p:nvPr/>
        </p:nvSpPr>
        <p:spPr>
          <a:xfrm>
            <a:off x="541209" y="4253541"/>
            <a:ext cx="156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</a:t>
            </a:r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F46D0ACF-5FB4-1633-B392-4AD022E343E4}"/>
              </a:ext>
            </a:extLst>
          </p:cNvPr>
          <p:cNvSpPr/>
          <p:nvPr/>
        </p:nvSpPr>
        <p:spPr>
          <a:xfrm>
            <a:off x="2902069" y="3657809"/>
            <a:ext cx="220377" cy="557104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98821EA-F99B-D2F2-1ED2-DDBD3B15BE62}"/>
              </a:ext>
            </a:extLst>
          </p:cNvPr>
          <p:cNvSpPr txBox="1"/>
          <p:nvPr/>
        </p:nvSpPr>
        <p:spPr>
          <a:xfrm>
            <a:off x="2341373" y="4161177"/>
            <a:ext cx="156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Kernel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(3x3)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B849E8A-A395-3774-2DC5-E7756930843B}"/>
              </a:ext>
            </a:extLst>
          </p:cNvPr>
          <p:cNvSpPr/>
          <p:nvPr/>
        </p:nvSpPr>
        <p:spPr>
          <a:xfrm rot="21225651">
            <a:off x="4159176" y="3748301"/>
            <a:ext cx="290662" cy="422405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7DAE866-25CA-74B0-4534-86F671E8E57C}"/>
              </a:ext>
            </a:extLst>
          </p:cNvPr>
          <p:cNvSpPr txBox="1"/>
          <p:nvPr/>
        </p:nvSpPr>
        <p:spPr>
          <a:xfrm flipH="1">
            <a:off x="4075915" y="4080213"/>
            <a:ext cx="146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Output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pic>
        <p:nvPicPr>
          <p:cNvPr id="1026" name="Picture 2" descr="Convolutional neural networks introduction - Machine Learning Group - Cosmos">
            <a:extLst>
              <a:ext uri="{FF2B5EF4-FFF2-40B4-BE49-F238E27FC236}">
                <a16:creationId xmlns:a16="http://schemas.microsoft.com/office/drawing/2014/main" id="{3DD2DD85-EA90-6E8A-0A6C-CB984E580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0" r="24559"/>
          <a:stretch/>
        </p:blipFill>
        <p:spPr bwMode="auto">
          <a:xfrm>
            <a:off x="6082859" y="2450650"/>
            <a:ext cx="3477921" cy="20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4F85F4-EEE3-92C7-091F-59838D7A92FF}"/>
              </a:ext>
            </a:extLst>
          </p:cNvPr>
          <p:cNvSpPr txBox="1"/>
          <p:nvPr/>
        </p:nvSpPr>
        <p:spPr>
          <a:xfrm>
            <a:off x="9229936" y="2470295"/>
            <a:ext cx="211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2x0 + 2x0 + 0x0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1x1 + 2x-1 + 1x0</a:t>
            </a:r>
          </a:p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2x1 + 1x1 + 1x-1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3BB114-BBA6-8EBC-2B52-45D1202B7C5B}"/>
              </a:ext>
            </a:extLst>
          </p:cNvPr>
          <p:cNvSpPr txBox="1"/>
          <p:nvPr/>
        </p:nvSpPr>
        <p:spPr>
          <a:xfrm>
            <a:off x="11010375" y="2747294"/>
            <a:ext cx="72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= 1 </a:t>
            </a:r>
          </a:p>
        </p:txBody>
      </p:sp>
    </p:spTree>
    <p:extLst>
      <p:ext uri="{BB962C8B-B14F-4D97-AF65-F5344CB8AC3E}">
        <p14:creationId xmlns:p14="http://schemas.microsoft.com/office/powerpoint/2010/main" val="24610784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79DFEC4-BF0A-AC90-9877-42FF7E91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b="1" dirty="0" err="1"/>
              <a:t>learnable</a:t>
            </a:r>
            <a:r>
              <a:rPr lang="it-IT" b="1" dirty="0"/>
              <a:t> weights </a:t>
            </a:r>
            <a:r>
              <a:rPr lang="it-IT" dirty="0"/>
              <a:t>(of the MLP) are </a:t>
            </a:r>
            <a:r>
              <a:rPr lang="it-IT" dirty="0" err="1"/>
              <a:t>grouped</a:t>
            </a:r>
            <a:r>
              <a:rPr lang="it-IT" dirty="0"/>
              <a:t> in the kernel!</a:t>
            </a:r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can be </a:t>
            </a:r>
            <a:r>
              <a:rPr lang="it-IT" dirty="0" err="1"/>
              <a:t>viewed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single weight to </a:t>
            </a:r>
            <a:r>
              <a:rPr lang="it-IT" dirty="0" err="1"/>
              <a:t>learn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B939DB-738A-724C-7CDF-58EFFE34D9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it-IT" dirty="0">
                <a:hlinkClick r:id="rId2"/>
              </a:rPr>
              <a:t>https://cs231n.github.io/convolutional-networks/</a:t>
            </a:r>
            <a:r>
              <a:rPr lang="it-IT" dirty="0"/>
              <a:t>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1008299-900B-2D98-7E5C-B55E9BDF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</a:t>
            </a:r>
            <a:r>
              <a:rPr lang="it-IT" dirty="0"/>
              <a:t> with images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7EBA98A-1330-5F00-E4BB-CDC961AD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79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4DEA613-E627-6C4A-6E3D-36C07B4BA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58B1B-4605-C151-CE0E-63A01C68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0" y="1935022"/>
            <a:ext cx="4930487" cy="42419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55CB55-A086-46E6-3617-88E1FBBE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75" y="1935021"/>
            <a:ext cx="4930487" cy="424194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988AD5EB-418E-4D01-710A-70A8D9B34C57}"/>
              </a:ext>
            </a:extLst>
          </p:cNvPr>
          <p:cNvSpPr/>
          <p:nvPr/>
        </p:nvSpPr>
        <p:spPr>
          <a:xfrm>
            <a:off x="752475" y="3457575"/>
            <a:ext cx="1676400" cy="274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84EDCA-9CDA-C95E-8333-A407EE8E6028}"/>
              </a:ext>
            </a:extLst>
          </p:cNvPr>
          <p:cNvSpPr/>
          <p:nvPr/>
        </p:nvSpPr>
        <p:spPr>
          <a:xfrm>
            <a:off x="2544439" y="2781300"/>
            <a:ext cx="1796449" cy="123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737182-4269-6445-8549-0ECF6EDD5512}"/>
              </a:ext>
            </a:extLst>
          </p:cNvPr>
          <p:cNvSpPr/>
          <p:nvPr/>
        </p:nvSpPr>
        <p:spPr>
          <a:xfrm>
            <a:off x="3836105" y="4624858"/>
            <a:ext cx="1569908" cy="771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C4D52D-7F80-ED2C-09AC-A675601D801B}"/>
              </a:ext>
            </a:extLst>
          </p:cNvPr>
          <p:cNvSpPr/>
          <p:nvPr/>
        </p:nvSpPr>
        <p:spPr>
          <a:xfrm>
            <a:off x="2318036" y="3271038"/>
            <a:ext cx="1569908" cy="771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4F2D6F-D09D-10EB-D8E0-981455F07DE9}"/>
              </a:ext>
            </a:extLst>
          </p:cNvPr>
          <p:cNvSpPr txBox="1"/>
          <p:nvPr/>
        </p:nvSpPr>
        <p:spPr>
          <a:xfrm>
            <a:off x="825595" y="4956495"/>
            <a:ext cx="32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channel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image (7x7x1)</a:t>
            </a: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kernels (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also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called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filters)</a:t>
            </a: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bias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for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each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kernel</a:t>
            </a: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feature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produced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D434330-B60D-E34C-55DF-9905E0E86499}"/>
              </a:ext>
            </a:extLst>
          </p:cNvPr>
          <p:cNvSpPr txBox="1"/>
          <p:nvPr/>
        </p:nvSpPr>
        <p:spPr>
          <a:xfrm>
            <a:off x="8027481" y="5087757"/>
            <a:ext cx="3233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channel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image (7x7x3)</a:t>
            </a: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kernels (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also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called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filters)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applied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on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each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channel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bias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for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each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kernel</a:t>
            </a:r>
          </a:p>
          <a:p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feature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produced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260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1CA45E5-9772-4E16-BC26-CC24A2562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4" y="1020672"/>
            <a:ext cx="7898262" cy="51562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it-IT" b="1" dirty="0"/>
              <a:t>Clustering</a:t>
            </a:r>
            <a:r>
              <a:rPr lang="it-IT" dirty="0"/>
              <a:t>: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groups</a:t>
            </a:r>
            <a:r>
              <a:rPr lang="en-US" dirty="0"/>
              <a:t> (</a:t>
            </a:r>
            <a:r>
              <a:rPr lang="en-US" i="1" dirty="0"/>
              <a:t>clusters</a:t>
            </a:r>
            <a:r>
              <a:rPr lang="en-US" dirty="0"/>
              <a:t>) of data </a:t>
            </a:r>
            <a:r>
              <a:rPr lang="en-US" b="1" dirty="0"/>
              <a:t>with similar characteristics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Clustering is often applied in an </a:t>
            </a:r>
            <a:r>
              <a:rPr lang="en-US" b="1" dirty="0"/>
              <a:t>unsupervised</a:t>
            </a:r>
            <a:r>
              <a:rPr lang="en-US" dirty="0"/>
              <a:t> learning setting, in which the </a:t>
            </a:r>
            <a:r>
              <a:rPr lang="en-US" b="1" dirty="0"/>
              <a:t>patterns are not labeled and/or the classes of the problem are not known in advance.</a:t>
            </a:r>
          </a:p>
          <a:p>
            <a:pPr lvl="1"/>
            <a:r>
              <a:rPr lang="en-US" dirty="0"/>
              <a:t>Usually, the </a:t>
            </a:r>
            <a:r>
              <a:rPr lang="en-US" b="1" dirty="0"/>
              <a:t>unsupervised nature </a:t>
            </a:r>
            <a:r>
              <a:rPr lang="en-US" dirty="0"/>
              <a:t>of the problem makes it </a:t>
            </a:r>
            <a:r>
              <a:rPr lang="en-US" b="1" dirty="0"/>
              <a:t>more complex </a:t>
            </a:r>
            <a:r>
              <a:rPr lang="en-US" dirty="0"/>
              <a:t>than classification.</a:t>
            </a:r>
          </a:p>
          <a:p>
            <a:pPr lvl="1"/>
            <a:r>
              <a:rPr lang="en-US" dirty="0"/>
              <a:t>Often, even </a:t>
            </a:r>
            <a:r>
              <a:rPr lang="en-US" b="1" dirty="0"/>
              <a:t>the number of clusters is not known a priori.</a:t>
            </a:r>
          </a:p>
          <a:p>
            <a:pPr lvl="1"/>
            <a:r>
              <a:rPr lang="en-US" dirty="0"/>
              <a:t>The clusters identified can be used as classes.</a:t>
            </a:r>
          </a:p>
          <a:p>
            <a:pPr lvl="1"/>
            <a:endParaRPr lang="en-US" sz="900" dirty="0"/>
          </a:p>
          <a:p>
            <a:pPr lvl="1"/>
            <a:r>
              <a:rPr lang="it-IT" dirty="0"/>
              <a:t>Clustering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2"/>
            <a:r>
              <a:rPr lang="it-IT" b="1" dirty="0"/>
              <a:t>Marketing</a:t>
            </a:r>
            <a:r>
              <a:rPr lang="it-IT" dirty="0"/>
              <a:t> → </a:t>
            </a:r>
            <a:r>
              <a:rPr lang="en-US" dirty="0"/>
              <a:t>definition of user groups based on consumption</a:t>
            </a:r>
          </a:p>
          <a:p>
            <a:pPr lvl="2"/>
            <a:r>
              <a:rPr lang="en-US" b="1" dirty="0"/>
              <a:t>Genetics</a:t>
            </a:r>
            <a:r>
              <a:rPr lang="en-US" dirty="0"/>
              <a:t> → grouping of individuals based on DNA analogies</a:t>
            </a:r>
          </a:p>
          <a:p>
            <a:pPr lvl="2"/>
            <a:r>
              <a:rPr lang="en-US" b="1" dirty="0"/>
              <a:t>Bioinformatics</a:t>
            </a:r>
            <a:r>
              <a:rPr lang="en-US" dirty="0"/>
              <a:t> → partitioning of genes into groups with similar characteristics</a:t>
            </a:r>
          </a:p>
          <a:p>
            <a:pPr lvl="2"/>
            <a:r>
              <a:rPr lang="it-IT" b="1" dirty="0"/>
              <a:t>Vision</a:t>
            </a:r>
            <a:r>
              <a:rPr lang="it-IT" dirty="0"/>
              <a:t> →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EF3EE7-8693-4E00-B569-FA3C9CE0B7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1A85792-EF9F-47D2-BC1E-30BAB55B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CC544A-B1C5-4F35-B275-556193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1FA7240-4644-4392-9A59-C37F90E11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5C88873-C66F-4C8E-8B07-7131D8C00DC3}"/>
              </a:ext>
            </a:extLst>
          </p:cNvPr>
          <p:cNvGrpSpPr/>
          <p:nvPr/>
        </p:nvGrpSpPr>
        <p:grpSpPr>
          <a:xfrm>
            <a:off x="8444525" y="347872"/>
            <a:ext cx="2607040" cy="5689610"/>
            <a:chOff x="8749325" y="789747"/>
            <a:chExt cx="2376523" cy="5186529"/>
          </a:xfrm>
        </p:grpSpPr>
        <p:pic>
          <p:nvPicPr>
            <p:cNvPr id="3074" name="Picture 2" descr="Per iniziare con il clustering di K-Means">
              <a:extLst>
                <a:ext uri="{FF2B5EF4-FFF2-40B4-BE49-F238E27FC236}">
                  <a16:creationId xmlns:a16="http://schemas.microsoft.com/office/drawing/2014/main" id="{08F3F18F-F3FF-4F58-BB07-95440DAD49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29"/>
            <a:stretch/>
          </p:blipFill>
          <p:spPr bwMode="auto">
            <a:xfrm>
              <a:off x="8948232" y="789747"/>
              <a:ext cx="2071399" cy="2164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er iniziare con il clustering di K-Means">
              <a:extLst>
                <a:ext uri="{FF2B5EF4-FFF2-40B4-BE49-F238E27FC236}">
                  <a16:creationId xmlns:a16="http://schemas.microsoft.com/office/drawing/2014/main" id="{1DAE6E07-2795-47D7-A464-31DF53976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62" r="-1183"/>
            <a:stretch/>
          </p:blipFill>
          <p:spPr bwMode="auto">
            <a:xfrm>
              <a:off x="8842014" y="3811581"/>
              <a:ext cx="2283834" cy="2164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ccia in giù 6">
              <a:extLst>
                <a:ext uri="{FF2B5EF4-FFF2-40B4-BE49-F238E27FC236}">
                  <a16:creationId xmlns:a16="http://schemas.microsoft.com/office/drawing/2014/main" id="{FB934394-8A39-4DCD-954B-C87DF8CCA0E9}"/>
                </a:ext>
              </a:extLst>
            </p:cNvPr>
            <p:cNvSpPr/>
            <p:nvPr/>
          </p:nvSpPr>
          <p:spPr>
            <a:xfrm>
              <a:off x="9753022" y="3318776"/>
              <a:ext cx="461818" cy="505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91D952C1-B36B-484C-B402-AE8E00FB6910}"/>
                </a:ext>
              </a:extLst>
            </p:cNvPr>
            <p:cNvSpPr/>
            <p:nvPr/>
          </p:nvSpPr>
          <p:spPr>
            <a:xfrm>
              <a:off x="9328727" y="789747"/>
              <a:ext cx="1191491" cy="3277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BA6DD4CC-D05B-4456-A392-B88877817478}"/>
                </a:ext>
              </a:extLst>
            </p:cNvPr>
            <p:cNvSpPr/>
            <p:nvPr/>
          </p:nvSpPr>
          <p:spPr>
            <a:xfrm>
              <a:off x="10621818" y="1799286"/>
              <a:ext cx="397814" cy="3277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337DE00-475B-44CB-B60B-F4E6BA218041}"/>
                </a:ext>
              </a:extLst>
            </p:cNvPr>
            <p:cNvSpPr/>
            <p:nvPr/>
          </p:nvSpPr>
          <p:spPr>
            <a:xfrm>
              <a:off x="8749325" y="4730050"/>
              <a:ext cx="397814" cy="4333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6C268AB-7771-42BF-9A09-EB1EB34408A9}"/>
                </a:ext>
              </a:extLst>
            </p:cNvPr>
            <p:cNvSpPr/>
            <p:nvPr/>
          </p:nvSpPr>
          <p:spPr>
            <a:xfrm>
              <a:off x="9526658" y="3876302"/>
              <a:ext cx="1187524" cy="4333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B2C0A6-A761-9A68-B0FD-BA99D0D77BE7}"/>
              </a:ext>
            </a:extLst>
          </p:cNvPr>
          <p:cNvSpPr txBox="1"/>
          <p:nvPr/>
        </p:nvSpPr>
        <p:spPr>
          <a:xfrm>
            <a:off x="10183781" y="1509637"/>
            <a:ext cx="15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Raw</a:t>
            </a:r>
            <a:r>
              <a:rPr lang="it-IT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Data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75F299-0D96-ABD0-BB31-3DBBC7A3C11C}"/>
              </a:ext>
            </a:extLst>
          </p:cNvPr>
          <p:cNvSpPr txBox="1"/>
          <p:nvPr/>
        </p:nvSpPr>
        <p:spPr>
          <a:xfrm rot="20303499">
            <a:off x="9238385" y="4078209"/>
            <a:ext cx="156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 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FDA721-A0EF-71B4-5E0C-8E72CFC89539}"/>
              </a:ext>
            </a:extLst>
          </p:cNvPr>
          <p:cNvSpPr txBox="1"/>
          <p:nvPr/>
        </p:nvSpPr>
        <p:spPr>
          <a:xfrm rot="1335007">
            <a:off x="10109971" y="5018477"/>
            <a:ext cx="156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B387B1-2BEF-6B54-E5DB-185ACE1C4968}"/>
              </a:ext>
            </a:extLst>
          </p:cNvPr>
          <p:cNvSpPr txBox="1"/>
          <p:nvPr/>
        </p:nvSpPr>
        <p:spPr>
          <a:xfrm rot="474782">
            <a:off x="8731362" y="5650443"/>
            <a:ext cx="156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353916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3873437-2B18-EA56-5755-CFAD623B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E9F0E-61F1-AE29-3F4F-2089148F68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2D0BD04-C949-BF37-BED5-4BA356CE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9F4D49-502B-1B81-B6CF-8EABACAE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C10D39E-0A6B-EAA4-964D-33E758239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367C47-4B21-65EC-B372-70E62C630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2" y="2840411"/>
            <a:ext cx="3777410" cy="1233954"/>
          </a:xfrm>
          <a:prstGeom prst="rect">
            <a:avLst/>
          </a:prstGeom>
        </p:spPr>
      </p:pic>
      <p:pic>
        <p:nvPicPr>
          <p:cNvPr id="8" name="Immagine 7" descr="Immagine che contiene testo, gatto, interni, guardando&#10;&#10;Descrizione generata automaticamente">
            <a:extLst>
              <a:ext uri="{FF2B5EF4-FFF2-40B4-BE49-F238E27FC236}">
                <a16:creationId xmlns:a16="http://schemas.microsoft.com/office/drawing/2014/main" id="{A8F20584-66FF-5E98-6221-8C451CCED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53" y="1295960"/>
            <a:ext cx="3922692" cy="1516774"/>
          </a:xfrm>
          <a:prstGeom prst="rect">
            <a:avLst/>
          </a:prstGeom>
        </p:spPr>
      </p:pic>
      <p:pic>
        <p:nvPicPr>
          <p:cNvPr id="9" name="Immagine 8" descr="Immagine che contiene testo, diverso, parecchi, vendita&#10;&#10;Descrizione generata automaticamente">
            <a:extLst>
              <a:ext uri="{FF2B5EF4-FFF2-40B4-BE49-F238E27FC236}">
                <a16:creationId xmlns:a16="http://schemas.microsoft.com/office/drawing/2014/main" id="{B737E8E9-2CB4-E6B1-3E54-DF1E39269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6"/>
          <a:stretch/>
        </p:blipFill>
        <p:spPr>
          <a:xfrm>
            <a:off x="910848" y="4323530"/>
            <a:ext cx="3987754" cy="13026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865562-20AA-59D5-9FEF-6CEB3DBCDC49}"/>
              </a:ext>
            </a:extLst>
          </p:cNvPr>
          <p:cNvSpPr txBox="1"/>
          <p:nvPr/>
        </p:nvSpPr>
        <p:spPr>
          <a:xfrm>
            <a:off x="4991100" y="1869681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Esempio di kernel che evidenzia i contorni di una immagine.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7FBACF-C814-DB7C-4939-329F40AA56E4}"/>
              </a:ext>
            </a:extLst>
          </p:cNvPr>
          <p:cNvSpPr txBox="1"/>
          <p:nvPr/>
        </p:nvSpPr>
        <p:spPr>
          <a:xfrm>
            <a:off x="5047445" y="3244334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Esempio di kernel che produce un effetto </a:t>
            </a:r>
            <a:r>
              <a:rPr lang="it-IT" dirty="0" err="1"/>
              <a:t>embossed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ABE028-5B38-689C-9E77-55B17911A1B8}"/>
              </a:ext>
            </a:extLst>
          </p:cNvPr>
          <p:cNvSpPr txBox="1"/>
          <p:nvPr/>
        </p:nvSpPr>
        <p:spPr>
          <a:xfrm>
            <a:off x="5047445" y="4827315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Esempi di kernel che produce un effetto </a:t>
            </a:r>
            <a:r>
              <a:rPr lang="it-IT" dirty="0" err="1"/>
              <a:t>blur</a:t>
            </a:r>
            <a:r>
              <a:rPr lang="it-I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9153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2A0ECE0-2A20-CA96-B3AA-04E7CFAD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“traditional” CNN is made up by a whole bunch of </a:t>
            </a:r>
            <a:r>
              <a:rPr lang="en-US" b="1" dirty="0"/>
              <a:t>layers</a:t>
            </a:r>
            <a:r>
              <a:rPr lang="en-US" dirty="0"/>
              <a:t> stacked one on the top of the other: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BECC2555-6B6C-AA09-6089-0A180C7D2C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862163"/>
            <a:ext cx="8920237" cy="270746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D4DBD275-D032-652E-A73D-1A97BDD1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CNN Architecture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EEE9F7-DBE3-57CA-D095-0DF0F92D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8DFEF28-127D-0D54-A79C-C3BF72DA09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2C3B4F-29EC-BA43-9286-D00DF1910533}"/>
              </a:ext>
            </a:extLst>
          </p:cNvPr>
          <p:cNvSpPr txBox="1"/>
          <p:nvPr/>
        </p:nvSpPr>
        <p:spPr>
          <a:xfrm>
            <a:off x="1794633" y="4200293"/>
            <a:ext cx="1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kernel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E0D8B7-EBEB-EDEC-D2B4-BAB2609C1982}"/>
              </a:ext>
            </a:extLst>
          </p:cNvPr>
          <p:cNvSpPr txBox="1"/>
          <p:nvPr/>
        </p:nvSpPr>
        <p:spPr>
          <a:xfrm>
            <a:off x="1668664" y="2310316"/>
            <a:ext cx="112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Input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02794B-E6AD-54E4-646D-31536520C42F}"/>
              </a:ext>
            </a:extLst>
          </p:cNvPr>
          <p:cNvSpPr txBox="1"/>
          <p:nvPr/>
        </p:nvSpPr>
        <p:spPr>
          <a:xfrm>
            <a:off x="9763500" y="2317270"/>
            <a:ext cx="112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Output</a:t>
            </a:r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AD16F49C-120B-7112-1745-2269E6E715B4}"/>
              </a:ext>
            </a:extLst>
          </p:cNvPr>
          <p:cNvSpPr/>
          <p:nvPr/>
        </p:nvSpPr>
        <p:spPr>
          <a:xfrm>
            <a:off x="2909289" y="3870036"/>
            <a:ext cx="471219" cy="888288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CB2315C-E30F-CC5D-7901-CF18ADA12AFD}"/>
              </a:ext>
            </a:extLst>
          </p:cNvPr>
          <p:cNvSpPr txBox="1"/>
          <p:nvPr/>
        </p:nvSpPr>
        <p:spPr>
          <a:xfrm>
            <a:off x="3017880" y="4758324"/>
            <a:ext cx="156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2D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convolution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layers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2751D367-A5B5-B0C2-BB37-9E27C59F6D1E}"/>
              </a:ext>
            </a:extLst>
          </p:cNvPr>
          <p:cNvSpPr/>
          <p:nvPr/>
        </p:nvSpPr>
        <p:spPr>
          <a:xfrm flipV="1">
            <a:off x="4090531" y="2356483"/>
            <a:ext cx="397328" cy="646330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CCF88D0-EA0F-8E75-7B08-9E2548CB76F4}"/>
              </a:ext>
            </a:extLst>
          </p:cNvPr>
          <p:cNvSpPr txBox="1"/>
          <p:nvPr/>
        </p:nvSpPr>
        <p:spPr>
          <a:xfrm>
            <a:off x="4164642" y="1722451"/>
            <a:ext cx="122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Pooling</a:t>
            </a:r>
          </a:p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layers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B9A3D5C8-1485-8CEE-FDC5-8C934545B682}"/>
              </a:ext>
            </a:extLst>
          </p:cNvPr>
          <p:cNvSpPr/>
          <p:nvPr/>
        </p:nvSpPr>
        <p:spPr>
          <a:xfrm flipH="1">
            <a:off x="4132535" y="3792460"/>
            <a:ext cx="1071811" cy="965864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413ADBF9-7A43-CE58-3CDD-7A18A2B04E75}"/>
              </a:ext>
            </a:extLst>
          </p:cNvPr>
          <p:cNvSpPr/>
          <p:nvPr/>
        </p:nvSpPr>
        <p:spPr>
          <a:xfrm flipH="1" flipV="1">
            <a:off x="5024582" y="2373820"/>
            <a:ext cx="872754" cy="625565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EC4AA5B-E46D-D62B-B6E0-9233C9803D2E}"/>
              </a:ext>
            </a:extLst>
          </p:cNvPr>
          <p:cNvSpPr txBox="1"/>
          <p:nvPr/>
        </p:nvSpPr>
        <p:spPr>
          <a:xfrm>
            <a:off x="6459946" y="4854381"/>
            <a:ext cx="122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Flatten</a:t>
            </a:r>
            <a:endParaRPr lang="it-IT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layer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83063A82-896D-B2FA-B86A-097806B7705F}"/>
              </a:ext>
            </a:extLst>
          </p:cNvPr>
          <p:cNvSpPr/>
          <p:nvPr/>
        </p:nvSpPr>
        <p:spPr>
          <a:xfrm flipH="1">
            <a:off x="7071570" y="4160628"/>
            <a:ext cx="156879" cy="758405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68F6A022-DCCD-2D73-072D-823F007A02F8}"/>
              </a:ext>
            </a:extLst>
          </p:cNvPr>
          <p:cNvSpPr/>
          <p:nvPr/>
        </p:nvSpPr>
        <p:spPr>
          <a:xfrm rot="5400000">
            <a:off x="4692562" y="3861898"/>
            <a:ext cx="369331" cy="3719483"/>
          </a:xfrm>
          <a:prstGeom prst="rightBrace">
            <a:avLst>
              <a:gd name="adj1" fmla="val 3480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5C7A5019-57B8-7F41-EB8F-7991F13C00AE}"/>
              </a:ext>
            </a:extLst>
          </p:cNvPr>
          <p:cNvSpPr/>
          <p:nvPr/>
        </p:nvSpPr>
        <p:spPr>
          <a:xfrm rot="5400000">
            <a:off x="8024718" y="4598300"/>
            <a:ext cx="369331" cy="2275631"/>
          </a:xfrm>
          <a:prstGeom prst="rightBrace">
            <a:avLst>
              <a:gd name="adj1" fmla="val 3480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CC23301-6403-4676-A1A8-27CB14BF1476}"/>
              </a:ext>
            </a:extLst>
          </p:cNvPr>
          <p:cNvSpPr txBox="1"/>
          <p:nvPr/>
        </p:nvSpPr>
        <p:spPr>
          <a:xfrm>
            <a:off x="3017486" y="5992297"/>
            <a:ext cx="371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extractor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95BF010-15D0-3FFC-5474-6E3491319710}"/>
              </a:ext>
            </a:extLst>
          </p:cNvPr>
          <p:cNvSpPr txBox="1"/>
          <p:nvPr/>
        </p:nvSpPr>
        <p:spPr>
          <a:xfrm>
            <a:off x="7071568" y="5992297"/>
            <a:ext cx="22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Classifier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48E81CD-0D33-2532-08E2-3F02F24E186A}"/>
              </a:ext>
            </a:extLst>
          </p:cNvPr>
          <p:cNvSpPr txBox="1"/>
          <p:nvPr/>
        </p:nvSpPr>
        <p:spPr>
          <a:xfrm>
            <a:off x="3017486" y="3916969"/>
            <a:ext cx="97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A7DBF9D-ACF9-135F-3BE1-BCB827E2C4D5}"/>
              </a:ext>
            </a:extLst>
          </p:cNvPr>
          <p:cNvSpPr txBox="1"/>
          <p:nvPr/>
        </p:nvSpPr>
        <p:spPr>
          <a:xfrm>
            <a:off x="4134005" y="3916969"/>
            <a:ext cx="97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26DF72B-BE00-509D-F9A1-8602361662A3}"/>
              </a:ext>
            </a:extLst>
          </p:cNvPr>
          <p:cNvSpPr txBox="1"/>
          <p:nvPr/>
        </p:nvSpPr>
        <p:spPr>
          <a:xfrm>
            <a:off x="5216704" y="3916968"/>
            <a:ext cx="97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3C4A99-8D3A-C842-294F-D13DBD49EC59}"/>
              </a:ext>
            </a:extLst>
          </p:cNvPr>
          <p:cNvSpPr txBox="1"/>
          <p:nvPr/>
        </p:nvSpPr>
        <p:spPr>
          <a:xfrm>
            <a:off x="6170663" y="3916968"/>
            <a:ext cx="97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 </a:t>
            </a:r>
            <a:r>
              <a:rPr lang="it-IT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50D83B0-CCD6-9775-9427-F823E9F51EFB}"/>
              </a:ext>
            </a:extLst>
          </p:cNvPr>
          <p:cNvSpPr txBox="1"/>
          <p:nvPr/>
        </p:nvSpPr>
        <p:spPr>
          <a:xfrm>
            <a:off x="8671088" y="4734802"/>
            <a:ext cx="165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Fully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Connected</a:t>
            </a: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layers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(MLP)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F11D4938-D3D8-232E-73B3-D1B78722A262}"/>
              </a:ext>
            </a:extLst>
          </p:cNvPr>
          <p:cNvSpPr/>
          <p:nvPr/>
        </p:nvSpPr>
        <p:spPr>
          <a:xfrm>
            <a:off x="8705155" y="4002988"/>
            <a:ext cx="307377" cy="758405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8236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F3D3FF8-A19B-D864-6320-2B3E10B33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learn to extract various types of </a:t>
            </a:r>
            <a:r>
              <a:rPr lang="en-US" b="1" dirty="0"/>
              <a:t>visual information </a:t>
            </a:r>
            <a:r>
              <a:rPr lang="en-US" dirty="0"/>
              <a:t>in a </a:t>
            </a:r>
            <a:r>
              <a:rPr lang="en-US" b="1" dirty="0"/>
              <a:t>hierarchical</a:t>
            </a:r>
            <a:r>
              <a:rPr lang="en-US" dirty="0"/>
              <a:t> manner</a:t>
            </a:r>
          </a:p>
          <a:p>
            <a:pPr lvl="1"/>
            <a:r>
              <a:rPr lang="en-US" dirty="0"/>
              <a:t>In the layers close to the input, CNNs learn filters to extract “simple” visual information</a:t>
            </a:r>
          </a:p>
          <a:p>
            <a:pPr lvl="1"/>
            <a:r>
              <a:rPr lang="en-US" dirty="0"/>
              <a:t>In the layers placed in depth, the filters extract semantically complex visual information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en-US" dirty="0"/>
              <a:t>The interesting thing is that this mechanism seems </a:t>
            </a:r>
            <a:r>
              <a:rPr lang="en-US" b="1" dirty="0"/>
              <a:t>similar to what happens in our brain</a:t>
            </a:r>
            <a:r>
              <a:rPr lang="en-US" dirty="0"/>
              <a:t>, where the visual cortex processes information by different layers.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3C98EB-25EE-1629-A186-143921C9DD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0FDB60C-7B22-F31B-E176-5BE9543C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CADE0B-7412-2ADB-0B9B-0A7F093C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FF43C43-30CC-989D-9721-C5D35C7E7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Vision Transformers: The end of convolutional neural networks?">
            <a:extLst>
              <a:ext uri="{FF2B5EF4-FFF2-40B4-BE49-F238E27FC236}">
                <a16:creationId xmlns:a16="http://schemas.microsoft.com/office/drawing/2014/main" id="{53A21952-42D9-5D0C-C344-B5EA75AE5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/>
          <a:stretch/>
        </p:blipFill>
        <p:spPr bwMode="auto">
          <a:xfrm>
            <a:off x="672389" y="2315162"/>
            <a:ext cx="6894493" cy="29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E5DD846-5CF1-9E61-CB09-C25CFDFDC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4" r="10526"/>
          <a:stretch/>
        </p:blipFill>
        <p:spPr>
          <a:xfrm>
            <a:off x="7566882" y="2687797"/>
            <a:ext cx="4328944" cy="24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3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49A37F-265B-5EFD-EA20-F98F0C1446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8C8D189-E036-F701-58C7-C708822D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5BD127-244B-CF79-8567-14E7DD23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77F240-4D5B-0173-B2ED-7AE9CA51DB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F1189D6-B727-96A8-DEF2-B0237A73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" y="1853242"/>
            <a:ext cx="10967251" cy="34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92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1B0236E-29A4-84D3-48EA-C8C29C8C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Moreover, it has been experimentally verified that </a:t>
            </a:r>
            <a:r>
              <a:rPr lang="en-US" b="1" dirty="0"/>
              <a:t>some learned filters are similar to the neurological stimuli of the animal brain</a:t>
            </a:r>
            <a:r>
              <a:rPr lang="en-US" dirty="0"/>
              <a:t>!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551C5-8363-57D2-A6CA-277B46C365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690" y="6329416"/>
            <a:ext cx="11115675" cy="433387"/>
          </a:xfrm>
        </p:spPr>
        <p:txBody>
          <a:bodyPr/>
          <a:lstStyle/>
          <a:p>
            <a:r>
              <a:rPr lang="en-US" dirty="0"/>
              <a:t>Hubel, D.H., Wiesel, T.N.: </a:t>
            </a:r>
            <a:r>
              <a:rPr lang="en-US" i="1" dirty="0"/>
              <a:t>Receptive fields of single </a:t>
            </a:r>
            <a:r>
              <a:rPr lang="en-US" i="1" dirty="0" err="1"/>
              <a:t>neurones</a:t>
            </a:r>
            <a:r>
              <a:rPr lang="en-US" i="1" dirty="0"/>
              <a:t> in the cat’s </a:t>
            </a:r>
            <a:r>
              <a:rPr lang="en-US" i="1" dirty="0" err="1"/>
              <a:t>striatecortex</a:t>
            </a:r>
            <a:r>
              <a:rPr lang="en-US" dirty="0"/>
              <a:t>. The Journal of physiology (1959)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EFB0C4A-C190-0BF9-56E4-759C929B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8B351D-DC54-BDAF-BF0B-ED6E1C6F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E75698D-94AE-C766-3FCD-915DA49B3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83072D-184D-B880-E162-A58E8A23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57" y="1872403"/>
            <a:ext cx="3761390" cy="248746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C24F4D-34D0-F7BF-B3A9-935E38C77186}"/>
              </a:ext>
            </a:extLst>
          </p:cNvPr>
          <p:cNvSpPr txBox="1"/>
          <p:nvPr/>
        </p:nvSpPr>
        <p:spPr>
          <a:xfrm>
            <a:off x="730021" y="4529845"/>
            <a:ext cx="4664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Hubel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</a:t>
            </a: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Wiesel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discovered oriented edges cause high responses in one specific cell of the visual cortex. The edge must be in certain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position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</a:t>
            </a:r>
            <a:r>
              <a:rPr lang="en-US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orientation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.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9957493-D2A2-AD14-6A24-65CA8784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74" y="1732855"/>
            <a:ext cx="2096655" cy="2096655"/>
          </a:xfrm>
          <a:prstGeom prst="rect">
            <a:avLst/>
          </a:prstGeom>
        </p:spPr>
      </p:pic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BD99F775-F1CA-3B52-EB88-CA99737FAEDF}"/>
              </a:ext>
            </a:extLst>
          </p:cNvPr>
          <p:cNvSpPr/>
          <p:nvPr/>
        </p:nvSpPr>
        <p:spPr>
          <a:xfrm rot="14653584" flipV="1">
            <a:off x="4482131" y="2811408"/>
            <a:ext cx="1310483" cy="2965538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0806427-028A-FD60-89D5-4EAF01A1F214}"/>
              </a:ext>
            </a:extLst>
          </p:cNvPr>
          <p:cNvSpPr/>
          <p:nvPr/>
        </p:nvSpPr>
        <p:spPr>
          <a:xfrm>
            <a:off x="2450425" y="3935286"/>
            <a:ext cx="1016000" cy="53570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7FA495-6749-4A24-6BC9-8CB1E7239BCD}"/>
              </a:ext>
            </a:extLst>
          </p:cNvPr>
          <p:cNvSpPr txBox="1"/>
          <p:nvPr/>
        </p:nvSpPr>
        <p:spPr>
          <a:xfrm>
            <a:off x="6807202" y="3940633"/>
            <a:ext cx="500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 a similar way, CNNs learns filters that provide a high response (</a:t>
            </a:r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i.e.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numeric value) with oriented edges!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833ABAC-AD2D-BF4F-C601-834AAAAF8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69786" r="54986" b="9275"/>
          <a:stretch/>
        </p:blipFill>
        <p:spPr bwMode="auto">
          <a:xfrm>
            <a:off x="9212329" y="5005024"/>
            <a:ext cx="2457464" cy="7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9FF98B1-1E04-086A-7394-A2A7B02DEB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82" r="19768" b="70622"/>
          <a:stretch/>
        </p:blipFill>
        <p:spPr>
          <a:xfrm>
            <a:off x="6484061" y="5055014"/>
            <a:ext cx="646282" cy="61777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D3EC42-2796-E729-B189-9252697C7EC1}"/>
              </a:ext>
            </a:extLst>
          </p:cNvPr>
          <p:cNvSpPr txBox="1"/>
          <p:nvPr/>
        </p:nvSpPr>
        <p:spPr>
          <a:xfrm>
            <a:off x="7112358" y="5149573"/>
            <a:ext cx="5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*</a:t>
            </a:r>
            <a:endParaRPr lang="it-IT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8385904-1057-D9C7-0663-B20B114FCC9E}"/>
              </a:ext>
            </a:extLst>
          </p:cNvPr>
          <p:cNvSpPr txBox="1"/>
          <p:nvPr/>
        </p:nvSpPr>
        <p:spPr>
          <a:xfrm>
            <a:off x="8485104" y="5120066"/>
            <a:ext cx="5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→</a:t>
            </a:r>
            <a:endParaRPr lang="it-IT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0BC9442-1A26-077A-B362-6CC7B843B3A6}"/>
              </a:ext>
            </a:extLst>
          </p:cNvPr>
          <p:cNvSpPr txBox="1"/>
          <p:nvPr/>
        </p:nvSpPr>
        <p:spPr>
          <a:xfrm>
            <a:off x="6401266" y="5994180"/>
            <a:ext cx="106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convolution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67E78CB7-E586-7E2F-5234-29AA3DA777CD}"/>
              </a:ext>
            </a:extLst>
          </p:cNvPr>
          <p:cNvSpPr/>
          <p:nvPr/>
        </p:nvSpPr>
        <p:spPr>
          <a:xfrm rot="10963418" flipV="1">
            <a:off x="7123847" y="5510688"/>
            <a:ext cx="232747" cy="480107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7195190-EBAF-F10F-8C2C-4BCD02976B8B}"/>
              </a:ext>
            </a:extLst>
          </p:cNvPr>
          <p:cNvSpPr txBox="1"/>
          <p:nvPr/>
        </p:nvSpPr>
        <p:spPr>
          <a:xfrm>
            <a:off x="7808806" y="6056999"/>
            <a:ext cx="106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filters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064B26F8-25AF-9698-8E09-60371E80A501}"/>
              </a:ext>
            </a:extLst>
          </p:cNvPr>
          <p:cNvSpPr/>
          <p:nvPr/>
        </p:nvSpPr>
        <p:spPr>
          <a:xfrm rot="10963418" flipH="1" flipV="1">
            <a:off x="7975261" y="5700563"/>
            <a:ext cx="209898" cy="400244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603882-ACBD-7529-CCC0-9E345EDC712C}"/>
              </a:ext>
            </a:extLst>
          </p:cNvPr>
          <p:cNvSpPr txBox="1"/>
          <p:nvPr/>
        </p:nvSpPr>
        <p:spPr>
          <a:xfrm>
            <a:off x="6266672" y="4789044"/>
            <a:ext cx="106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Input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FC3761E6-4C62-A02E-CEAB-F1BDC6D8E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79" r="90066" b="60564"/>
          <a:stretch/>
        </p:blipFill>
        <p:spPr>
          <a:xfrm>
            <a:off x="7560115" y="5015052"/>
            <a:ext cx="494371" cy="4755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108E39-49E2-6FCA-D224-2B79D367D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79" r="90066" b="60564"/>
          <a:stretch/>
        </p:blipFill>
        <p:spPr>
          <a:xfrm>
            <a:off x="7664327" y="5149573"/>
            <a:ext cx="494371" cy="47553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4BFF284-397B-F016-1138-7F1CAD99F4DA}"/>
              </a:ext>
            </a:extLst>
          </p:cNvPr>
          <p:cNvSpPr txBox="1"/>
          <p:nvPr/>
        </p:nvSpPr>
        <p:spPr>
          <a:xfrm>
            <a:off x="10416245" y="5898449"/>
            <a:ext cx="106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High response on edges</a:t>
            </a:r>
            <a:endParaRPr lang="it-IT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9CD3750-D433-97C2-436A-3EE879D9EB4B}"/>
              </a:ext>
            </a:extLst>
          </p:cNvPr>
          <p:cNvSpPr/>
          <p:nvPr/>
        </p:nvSpPr>
        <p:spPr>
          <a:xfrm rot="10233811" flipH="1" flipV="1">
            <a:off x="10104777" y="5815395"/>
            <a:ext cx="341533" cy="210799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0" name="Picture 10" descr="Mouse Back Tail Stock Photo 44569990 | Shutterstock">
            <a:extLst>
              <a:ext uri="{FF2B5EF4-FFF2-40B4-BE49-F238E27FC236}">
                <a16:creationId xmlns:a16="http://schemas.microsoft.com/office/drawing/2014/main" id="{1888600F-7266-623C-7E16-B3016E7F1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6" b="22664"/>
          <a:stretch/>
        </p:blipFill>
        <p:spPr bwMode="auto">
          <a:xfrm>
            <a:off x="3297840" y="5607406"/>
            <a:ext cx="1512557" cy="61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ECE55E-691A-6ABE-E64C-29949E096D66}"/>
              </a:ext>
            </a:extLst>
          </p:cNvPr>
          <p:cNvSpPr/>
          <p:nvPr/>
        </p:nvSpPr>
        <p:spPr>
          <a:xfrm rot="15718221" flipV="1">
            <a:off x="2654581" y="5339565"/>
            <a:ext cx="361429" cy="883259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716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EE030D-764B-3F5C-02EA-CA3FF377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layers spatially </a:t>
            </a:r>
            <a:r>
              <a:rPr lang="en-US" b="1" dirty="0"/>
              <a:t>subsample</a:t>
            </a:r>
            <a:r>
              <a:rPr lang="en-US" dirty="0"/>
              <a:t> the input volume.</a:t>
            </a:r>
          </a:p>
          <a:p>
            <a:r>
              <a:rPr lang="en-US" dirty="0"/>
              <a:t>Pooling layers are widely used for a number of reasons:</a:t>
            </a:r>
          </a:p>
          <a:p>
            <a:pPr lvl="1"/>
            <a:r>
              <a:rPr lang="en-US" dirty="0"/>
              <a:t>Gain robustness to exact location of the features</a:t>
            </a:r>
          </a:p>
          <a:p>
            <a:pPr lvl="1"/>
            <a:r>
              <a:rPr lang="it-IT" dirty="0"/>
              <a:t>Reduce </a:t>
            </a:r>
            <a:r>
              <a:rPr lang="it-IT" dirty="0" err="1"/>
              <a:t>computational</a:t>
            </a:r>
            <a:r>
              <a:rPr lang="it-IT" dirty="0"/>
              <a:t> (</a:t>
            </a:r>
            <a:r>
              <a:rPr lang="it-IT" dirty="0" err="1"/>
              <a:t>memory</a:t>
            </a:r>
            <a:r>
              <a:rPr lang="it-IT" dirty="0"/>
              <a:t>) cost</a:t>
            </a:r>
          </a:p>
          <a:p>
            <a:pPr lvl="1"/>
            <a:r>
              <a:rPr lang="it-IT" dirty="0"/>
              <a:t>Help </a:t>
            </a:r>
            <a:r>
              <a:rPr lang="it-IT" dirty="0" err="1"/>
              <a:t>preventing</a:t>
            </a:r>
            <a:r>
              <a:rPr lang="it-IT" dirty="0"/>
              <a:t> </a:t>
            </a:r>
            <a:r>
              <a:rPr lang="it-IT" dirty="0" err="1"/>
              <a:t>overfitting</a:t>
            </a:r>
            <a:endParaRPr lang="it-IT" dirty="0"/>
          </a:p>
          <a:p>
            <a:pPr lvl="1"/>
            <a:r>
              <a:rPr lang="en-US" dirty="0"/>
              <a:t>Increase receptive field of following layers</a:t>
            </a:r>
          </a:p>
          <a:p>
            <a:r>
              <a:rPr lang="en-US" dirty="0"/>
              <a:t>Many different functions could be used: </a:t>
            </a:r>
            <a:r>
              <a:rPr lang="en-US" i="1" dirty="0"/>
              <a:t>max</a:t>
            </a:r>
            <a:r>
              <a:rPr lang="en-US" dirty="0"/>
              <a:t> (most used), </a:t>
            </a:r>
            <a:r>
              <a:rPr lang="en-US" i="1" dirty="0"/>
              <a:t>average</a:t>
            </a:r>
            <a:r>
              <a:rPr lang="en-US" dirty="0"/>
              <a:t>, …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3DF01-6636-3B99-672C-43B4E8CF84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F1B0F6F-2D57-1293-67AA-2890EC70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Pooling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AFA92A-E939-B096-6AE7-B6EFF6C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9B56231-C9DD-D082-C02D-B0F349200F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1D46CC6-97ED-6084-E703-E1C39F1C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98" y="3959435"/>
            <a:ext cx="7897982" cy="22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72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A290660-1935-C4DB-2923-8A82F396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7426319" cy="5156291"/>
          </a:xfrm>
        </p:spPr>
        <p:txBody>
          <a:bodyPr/>
          <a:lstStyle/>
          <a:p>
            <a:r>
              <a:rPr lang="it-IT" b="1" dirty="0"/>
              <a:t>Activation </a:t>
            </a:r>
            <a:r>
              <a:rPr lang="it-IT" b="1" dirty="0" err="1"/>
              <a:t>layer</a:t>
            </a:r>
            <a:r>
              <a:rPr lang="it-IT" b="1" dirty="0"/>
              <a:t> </a:t>
            </a:r>
            <a:r>
              <a:rPr lang="it-IT" dirty="0"/>
              <a:t>→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i="1" dirty="0"/>
              <a:t>activation </a:t>
            </a:r>
            <a:r>
              <a:rPr lang="it-IT" i="1" dirty="0" err="1"/>
              <a:t>functions</a:t>
            </a:r>
            <a:endParaRPr lang="it-IT" i="1" dirty="0"/>
          </a:p>
          <a:p>
            <a:r>
              <a:rPr lang="it-IT" b="1" dirty="0" err="1"/>
              <a:t>Flatten</a:t>
            </a:r>
            <a:r>
              <a:rPr lang="it-IT" b="1" dirty="0"/>
              <a:t> </a:t>
            </a:r>
            <a:r>
              <a:rPr lang="it-IT" b="1" dirty="0" err="1"/>
              <a:t>layer</a:t>
            </a:r>
            <a:endParaRPr lang="it-IT" b="1" dirty="0"/>
          </a:p>
          <a:p>
            <a:pPr lvl="1"/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exploited</a:t>
            </a:r>
            <a:r>
              <a:rPr lang="it-IT" dirty="0"/>
              <a:t> to </a:t>
            </a:r>
            <a:r>
              <a:rPr lang="it-IT" dirty="0" err="1"/>
              <a:t>connect</a:t>
            </a:r>
            <a:r>
              <a:rPr lang="it-IT" dirty="0"/>
              <a:t> the 3D Feature </a:t>
            </a:r>
            <a:r>
              <a:rPr lang="it-IT" dirty="0" err="1"/>
              <a:t>Extractor</a:t>
            </a:r>
            <a:r>
              <a:rPr lang="it-IT" dirty="0"/>
              <a:t> to the 1D </a:t>
            </a:r>
            <a:r>
              <a:rPr lang="it-IT" dirty="0" err="1"/>
              <a:t>classifier</a:t>
            </a:r>
            <a:endParaRPr lang="it-IT" dirty="0"/>
          </a:p>
          <a:p>
            <a:pPr lvl="1"/>
            <a:r>
              <a:rPr lang="it-IT" dirty="0"/>
              <a:t>In input,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3D feature </a:t>
            </a:r>
            <a:r>
              <a:rPr lang="it-IT" dirty="0" err="1"/>
              <a:t>maps</a:t>
            </a:r>
            <a:r>
              <a:rPr lang="it-IT" dirty="0"/>
              <a:t> (for </a:t>
            </a:r>
            <a:r>
              <a:rPr lang="it-IT" dirty="0" err="1"/>
              <a:t>instance</a:t>
            </a:r>
            <a:r>
              <a:rPr lang="it-IT" dirty="0"/>
              <a:t>, 12x12x64)</a:t>
            </a:r>
          </a:p>
          <a:p>
            <a:pPr lvl="1"/>
            <a:r>
              <a:rPr lang="it-IT" dirty="0"/>
              <a:t>The 2D input </a:t>
            </a:r>
            <a:r>
              <a:rPr lang="it-IT" dirty="0" err="1"/>
              <a:t>is</a:t>
            </a:r>
            <a:r>
              <a:rPr lang="it-IT" dirty="0"/>
              <a:t> «</a:t>
            </a:r>
            <a:r>
              <a:rPr lang="it-IT" dirty="0" err="1"/>
              <a:t>unrolled</a:t>
            </a:r>
            <a:r>
              <a:rPr lang="it-IT" dirty="0"/>
              <a:t>», to </a:t>
            </a:r>
            <a:r>
              <a:rPr lang="it-IT" dirty="0" err="1"/>
              <a:t>fit</a:t>
            </a:r>
            <a:r>
              <a:rPr lang="it-IT" dirty="0"/>
              <a:t> the 1D input of the first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dirty="0"/>
          </a:p>
          <a:p>
            <a:pPr lvl="1"/>
            <a:r>
              <a:rPr lang="it-IT" dirty="0"/>
              <a:t>12x12x64 → 9216</a:t>
            </a:r>
          </a:p>
          <a:p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possibile to use </a:t>
            </a:r>
            <a:r>
              <a:rPr lang="it-IT" dirty="0" err="1"/>
              <a:t>other</a:t>
            </a:r>
            <a:r>
              <a:rPr lang="it-IT" dirty="0"/>
              <a:t> techniques to join the Feature </a:t>
            </a:r>
            <a:r>
              <a:rPr lang="it-IT" dirty="0" err="1"/>
              <a:t>Extractor</a:t>
            </a:r>
            <a:r>
              <a:rPr lang="it-IT" dirty="0"/>
              <a:t> and the </a:t>
            </a:r>
            <a:r>
              <a:rPr lang="it-IT" dirty="0" err="1"/>
              <a:t>classifier</a:t>
            </a:r>
            <a:r>
              <a:rPr lang="it-IT" dirty="0"/>
              <a:t>, e.g. the </a:t>
            </a:r>
            <a:r>
              <a:rPr lang="it-IT" i="1" dirty="0"/>
              <a:t>Global </a:t>
            </a:r>
            <a:r>
              <a:rPr lang="it-IT" i="1" dirty="0" err="1"/>
              <a:t>Average</a:t>
            </a:r>
            <a:r>
              <a:rPr lang="it-IT" i="1" dirty="0"/>
              <a:t> Pooling </a:t>
            </a:r>
            <a:r>
              <a:rPr lang="it-IT" i="1" dirty="0" err="1"/>
              <a:t>layer</a:t>
            </a:r>
            <a:endParaRPr lang="it-IT" i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E95E03-4B02-0E97-0AD3-7CB9295464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9E61A9A-0FD3-9058-943D-2AF2564A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Layers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72A0BDB-C9F8-E95D-0095-A4AC8B7A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88A7DF9-7718-826A-795B-777A1DDC1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35670214-A7DA-FA75-2338-A76435F9B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35" y="1407498"/>
            <a:ext cx="3227141" cy="154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04C80C59-E289-B9A5-FDB0-E47DE0E5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21" y="3302846"/>
            <a:ext cx="4380405" cy="253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585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3489444-7CAE-A82E-DB93-BF4B1BA9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</a:t>
            </a:r>
            <a:r>
              <a:rPr lang="en-US" b="1" dirty="0"/>
              <a:t>complex CNN architectures </a:t>
            </a:r>
            <a:r>
              <a:rPr lang="en-US" dirty="0"/>
              <a:t>have recently been demonstrated to </a:t>
            </a:r>
            <a:r>
              <a:rPr lang="en-US" b="1" dirty="0"/>
              <a:t>perform better </a:t>
            </a:r>
            <a:r>
              <a:rPr lang="en-US" dirty="0"/>
              <a:t>than the traditional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 →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→ pooling</a:t>
            </a:r>
            <a:r>
              <a:rPr lang="en-US" dirty="0"/>
              <a:t> stack architecture.</a:t>
            </a:r>
          </a:p>
          <a:p>
            <a:r>
              <a:rPr lang="en-US" dirty="0"/>
              <a:t>These architectures usually feature different graph topologies and much more intricate connectivity structures</a:t>
            </a:r>
          </a:p>
          <a:p>
            <a:r>
              <a:rPr lang="en-US" dirty="0"/>
              <a:t>However, these advanced architectures are out of the scope of these lectures.</a:t>
            </a:r>
          </a:p>
          <a:p>
            <a:r>
              <a:rPr lang="en-US" dirty="0"/>
              <a:t>In our exercitations, we are going to use </a:t>
            </a:r>
            <a:r>
              <a:rPr lang="en-US" b="1" dirty="0"/>
              <a:t>well-known architectures proposed in literature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VGG</a:t>
            </a:r>
            <a:r>
              <a:rPr lang="en-US" baseline="30000" dirty="0"/>
              <a:t>1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ResNet</a:t>
            </a:r>
            <a:r>
              <a:rPr lang="en-US" baseline="30000" dirty="0"/>
              <a:t>2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AlexNet</a:t>
            </a:r>
            <a:r>
              <a:rPr lang="en-US" baseline="30000" dirty="0"/>
              <a:t>3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…</a:t>
            </a:r>
          </a:p>
          <a:p>
            <a:r>
              <a:rPr lang="en-US" dirty="0"/>
              <a:t>All these architectures can be used </a:t>
            </a:r>
            <a:r>
              <a:rPr lang="en-US" b="1" dirty="0"/>
              <a:t>pre-trained</a:t>
            </a:r>
            <a:r>
              <a:rPr lang="en-US" dirty="0"/>
              <a:t> (already trained on datasets like ImageNet)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949741-0284-36C3-7D4B-499A914879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690" y="6068291"/>
            <a:ext cx="11115675" cy="6278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/>
              <a:t>1. </a:t>
            </a:r>
            <a:r>
              <a:rPr lang="it-IT" dirty="0">
                <a:hlinkClick r:id="rId2"/>
              </a:rPr>
              <a:t>https://arxiv.org/abs/1409.1556</a:t>
            </a:r>
            <a:r>
              <a:rPr lang="it-IT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/>
              <a:t>2. </a:t>
            </a:r>
            <a:r>
              <a:rPr lang="it-IT" dirty="0">
                <a:hlinkClick r:id="rId3"/>
              </a:rPr>
              <a:t>https://arxiv.org/abs/1512.03385</a:t>
            </a:r>
            <a:r>
              <a:rPr lang="it-IT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/>
              <a:t>3. </a:t>
            </a:r>
            <a:r>
              <a:rPr lang="en-US" dirty="0">
                <a:hlinkClick r:id="rId4"/>
              </a:rPr>
              <a:t>https://papers.nips.cc/paper/2012/hash/c399862d3b9d6b76c8436e924a68c45b-Abstract.html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712187C-6DE4-C75B-B63A-C710F382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CNN </a:t>
            </a:r>
            <a:r>
              <a:rPr lang="it-IT" dirty="0" err="1"/>
              <a:t>architectures</a:t>
            </a:r>
            <a:r>
              <a:rPr lang="it-IT" dirty="0"/>
              <a:t>: the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organization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B3FBC1-D540-A7E5-1CDB-F3455D34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C626F58-13B7-2963-5A0D-242AB27BAB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6" name="Picture 4" descr="VGG16 - Convolutional Network for Classification and Detection">
            <a:extLst>
              <a:ext uri="{FF2B5EF4-FFF2-40B4-BE49-F238E27FC236}">
                <a16:creationId xmlns:a16="http://schemas.microsoft.com/office/drawing/2014/main" id="{6E300D55-81B9-BFD5-A63A-DE08CE48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14" y="3650881"/>
            <a:ext cx="6203950" cy="15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17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F214DCB-809B-8FC6-8D3F-10419FDA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From scratch</a:t>
            </a:r>
          </a:p>
          <a:p>
            <a:pPr lvl="1"/>
            <a:r>
              <a:rPr lang="en-US" dirty="0"/>
              <a:t>The network is trained from "0", only with an initialization of the weights</a:t>
            </a:r>
            <a:endParaRPr lang="it-IT" dirty="0"/>
          </a:p>
          <a:p>
            <a:pPr lvl="1"/>
            <a:r>
              <a:rPr lang="en-US" dirty="0"/>
              <a:t>Large amount of data training required</a:t>
            </a:r>
            <a:endParaRPr lang="it-IT" dirty="0"/>
          </a:p>
          <a:p>
            <a:pPr lvl="1"/>
            <a:r>
              <a:rPr lang="it-IT" dirty="0" err="1"/>
              <a:t>Usually</a:t>
            </a:r>
            <a:r>
              <a:rPr lang="it-IT" dirty="0"/>
              <a:t> long and </a:t>
            </a:r>
            <a:r>
              <a:rPr lang="it-IT" dirty="0" err="1"/>
              <a:t>complex</a:t>
            </a:r>
            <a:r>
              <a:rPr lang="it-IT" dirty="0"/>
              <a:t> training procedure</a:t>
            </a:r>
          </a:p>
          <a:p>
            <a:pPr marL="457200" indent="-457200">
              <a:buFont typeface="+mj-lt"/>
              <a:buAutoNum type="arabicPeriod"/>
            </a:pPr>
            <a:endParaRPr lang="it-IT" sz="900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Pre-trained</a:t>
            </a:r>
            <a:endParaRPr lang="it-IT" b="1" dirty="0"/>
          </a:p>
          <a:p>
            <a:pPr lvl="1"/>
            <a:r>
              <a:rPr lang="en-US" dirty="0"/>
              <a:t>A previously trained network is used</a:t>
            </a:r>
          </a:p>
          <a:p>
            <a:pPr lvl="1"/>
            <a:r>
              <a:rPr lang="en-US" dirty="0"/>
              <a:t>The output is defined by the previous training</a:t>
            </a:r>
          </a:p>
          <a:p>
            <a:pPr lvl="1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err="1"/>
              <a:t>excellent</a:t>
            </a:r>
            <a:r>
              <a:rPr lang="it-IT" dirty="0"/>
              <a:t> datasets, </a:t>
            </a:r>
            <a:r>
              <a:rPr lang="it-IT" dirty="0" err="1"/>
              <a:t>excellent</a:t>
            </a:r>
            <a:r>
              <a:rPr lang="it-IT" dirty="0"/>
              <a:t> performance</a:t>
            </a:r>
          </a:p>
          <a:p>
            <a:pPr marL="457200" indent="-457200">
              <a:buFont typeface="+mj-lt"/>
              <a:buAutoNum type="arabicPeriod"/>
            </a:pPr>
            <a:endParaRPr lang="it-IT" sz="900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Fine-</a:t>
            </a:r>
            <a:r>
              <a:rPr lang="it-IT" b="1" dirty="0" err="1"/>
              <a:t>tuned</a:t>
            </a:r>
            <a:endParaRPr lang="it-IT" b="1" dirty="0"/>
          </a:p>
          <a:p>
            <a:pPr lvl="1"/>
            <a:r>
              <a:rPr lang="en-US" dirty="0"/>
              <a:t>A previously trained network is used</a:t>
            </a:r>
            <a:endParaRPr lang="it-IT" dirty="0"/>
          </a:p>
          <a:p>
            <a:pPr lvl="1"/>
            <a:r>
              <a:rPr lang="en-US" dirty="0"/>
              <a:t>I keep “</a:t>
            </a:r>
            <a:r>
              <a:rPr lang="en-US" dirty="0" err="1"/>
              <a:t>freezed</a:t>
            </a:r>
            <a:r>
              <a:rPr lang="en-US" dirty="0"/>
              <a:t>” (unchanged ) the Feature Extractor</a:t>
            </a:r>
            <a:endParaRPr lang="it-IT" dirty="0"/>
          </a:p>
          <a:p>
            <a:pPr lvl="1"/>
            <a:r>
              <a:rPr lang="en-US" dirty="0"/>
              <a:t>I made changes to the Classifier (e.g. change the number of classes)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BB00E3-5AF2-434F-17C5-FE9AD95EC6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716B1BD-2EF9-A5F8-A5BD-75EAAD31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ways to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CNNs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3C492E-9BFA-3E5B-6E39-440785AF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88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CA592F8-1F84-E6DD-360A-CE8E046B0A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97C00A1-03EE-4A63-EAE4-D7C613B70587}"/>
              </a:ext>
            </a:extLst>
          </p:cNvPr>
          <p:cNvGrpSpPr/>
          <p:nvPr/>
        </p:nvGrpSpPr>
        <p:grpSpPr>
          <a:xfrm>
            <a:off x="8880733" y="1300288"/>
            <a:ext cx="2869307" cy="1026686"/>
            <a:chOff x="8880733" y="1300288"/>
            <a:chExt cx="2869307" cy="1026686"/>
          </a:xfrm>
        </p:grpSpPr>
        <p:sp>
          <p:nvSpPr>
            <p:cNvPr id="7" name="Trapezio 6">
              <a:extLst>
                <a:ext uri="{FF2B5EF4-FFF2-40B4-BE49-F238E27FC236}">
                  <a16:creationId xmlns:a16="http://schemas.microsoft.com/office/drawing/2014/main" id="{0B44BC36-F139-530E-CEAA-FA60AD39F46D}"/>
                </a:ext>
              </a:extLst>
            </p:cNvPr>
            <p:cNvSpPr/>
            <p:nvPr/>
          </p:nvSpPr>
          <p:spPr>
            <a:xfrm rot="5400000">
              <a:off x="8761788" y="1419233"/>
              <a:ext cx="1026686" cy="788796"/>
            </a:xfrm>
            <a:prstGeom prst="trapezoid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AD725F0E-FE09-872A-5ABB-CFCA57BF7C00}"/>
                </a:ext>
              </a:extLst>
            </p:cNvPr>
            <p:cNvSpPr/>
            <p:nvPr/>
          </p:nvSpPr>
          <p:spPr>
            <a:xfrm>
              <a:off x="9775036" y="1545025"/>
              <a:ext cx="592853" cy="53396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8CC17199-2070-0A83-B7D5-CB78CAB39A69}"/>
                </a:ext>
              </a:extLst>
            </p:cNvPr>
            <p:cNvCxnSpPr/>
            <p:nvPr/>
          </p:nvCxnSpPr>
          <p:spPr>
            <a:xfrm>
              <a:off x="10481310" y="1812290"/>
              <a:ext cx="297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3DE624B-19AF-8075-B0CF-47E0A6C4AC90}"/>
                </a:ext>
              </a:extLst>
            </p:cNvPr>
            <p:cNvSpPr txBox="1"/>
            <p:nvPr/>
          </p:nvSpPr>
          <p:spPr>
            <a:xfrm>
              <a:off x="10709910" y="1627341"/>
              <a:ext cx="104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Output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CC36D8D-A952-E15F-E223-A9BC7F12B951}"/>
                </a:ext>
              </a:extLst>
            </p:cNvPr>
            <p:cNvSpPr txBox="1"/>
            <p:nvPr/>
          </p:nvSpPr>
          <p:spPr>
            <a:xfrm>
              <a:off x="9233723" y="1828539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FE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DDBE675-E406-90E9-B1E9-0F41E7523D83}"/>
                </a:ext>
              </a:extLst>
            </p:cNvPr>
            <p:cNvSpPr txBox="1"/>
            <p:nvPr/>
          </p:nvSpPr>
          <p:spPr>
            <a:xfrm>
              <a:off x="9967587" y="1765221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1A722F0-110B-6D4E-2F1B-1FCD447775DB}"/>
              </a:ext>
            </a:extLst>
          </p:cNvPr>
          <p:cNvGrpSpPr/>
          <p:nvPr/>
        </p:nvGrpSpPr>
        <p:grpSpPr>
          <a:xfrm>
            <a:off x="8907388" y="3060129"/>
            <a:ext cx="2869307" cy="1026686"/>
            <a:chOff x="8880733" y="1300288"/>
            <a:chExt cx="2869307" cy="1026686"/>
          </a:xfrm>
        </p:grpSpPr>
        <p:sp>
          <p:nvSpPr>
            <p:cNvPr id="16" name="Trapezio 15">
              <a:extLst>
                <a:ext uri="{FF2B5EF4-FFF2-40B4-BE49-F238E27FC236}">
                  <a16:creationId xmlns:a16="http://schemas.microsoft.com/office/drawing/2014/main" id="{1D51B49E-105B-1D35-557A-EABEEFB10778}"/>
                </a:ext>
              </a:extLst>
            </p:cNvPr>
            <p:cNvSpPr/>
            <p:nvPr/>
          </p:nvSpPr>
          <p:spPr>
            <a:xfrm rot="5400000">
              <a:off x="8761788" y="1419233"/>
              <a:ext cx="1026686" cy="788796"/>
            </a:xfrm>
            <a:prstGeom prst="trapezoi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104C9D5-10EC-9C8E-D4EB-202C889D824D}"/>
                </a:ext>
              </a:extLst>
            </p:cNvPr>
            <p:cNvSpPr/>
            <p:nvPr/>
          </p:nvSpPr>
          <p:spPr>
            <a:xfrm>
              <a:off x="9775036" y="1545025"/>
              <a:ext cx="592853" cy="5339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697A2472-B9C5-9FB2-53B1-20A309494B96}"/>
                </a:ext>
              </a:extLst>
            </p:cNvPr>
            <p:cNvCxnSpPr/>
            <p:nvPr/>
          </p:nvCxnSpPr>
          <p:spPr>
            <a:xfrm>
              <a:off x="10481310" y="1812290"/>
              <a:ext cx="297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9E1D9C9A-3C67-7EA8-9B4F-94153D9CC010}"/>
                </a:ext>
              </a:extLst>
            </p:cNvPr>
            <p:cNvSpPr txBox="1"/>
            <p:nvPr/>
          </p:nvSpPr>
          <p:spPr>
            <a:xfrm>
              <a:off x="10709910" y="1627341"/>
              <a:ext cx="104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2">
                      <a:lumMod val="75000"/>
                    </a:schemeClr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Output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BA1ABC7-FD4A-FEC3-277A-F1CED67F6E03}"/>
                </a:ext>
              </a:extLst>
            </p:cNvPr>
            <p:cNvSpPr txBox="1"/>
            <p:nvPr/>
          </p:nvSpPr>
          <p:spPr>
            <a:xfrm>
              <a:off x="9233723" y="1828539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FE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BC5FCE1-6357-35EF-AA34-65CB677C44E4}"/>
                </a:ext>
              </a:extLst>
            </p:cNvPr>
            <p:cNvSpPr txBox="1"/>
            <p:nvPr/>
          </p:nvSpPr>
          <p:spPr>
            <a:xfrm>
              <a:off x="9967587" y="1765221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</a:t>
              </a: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85747307-B7D3-923F-4566-BF30D99A360B}"/>
              </a:ext>
            </a:extLst>
          </p:cNvPr>
          <p:cNvGrpSpPr/>
          <p:nvPr/>
        </p:nvGrpSpPr>
        <p:grpSpPr>
          <a:xfrm>
            <a:off x="8880733" y="4779011"/>
            <a:ext cx="2869307" cy="1026686"/>
            <a:chOff x="8880733" y="1300288"/>
            <a:chExt cx="2869307" cy="1026686"/>
          </a:xfrm>
        </p:grpSpPr>
        <p:sp>
          <p:nvSpPr>
            <p:cNvPr id="23" name="Trapezio 22">
              <a:extLst>
                <a:ext uri="{FF2B5EF4-FFF2-40B4-BE49-F238E27FC236}">
                  <a16:creationId xmlns:a16="http://schemas.microsoft.com/office/drawing/2014/main" id="{5D2BA66F-FB95-308F-B422-5846C524593B}"/>
                </a:ext>
              </a:extLst>
            </p:cNvPr>
            <p:cNvSpPr/>
            <p:nvPr/>
          </p:nvSpPr>
          <p:spPr>
            <a:xfrm rot="5400000">
              <a:off x="8761788" y="1419233"/>
              <a:ext cx="1026686" cy="788796"/>
            </a:xfrm>
            <a:prstGeom prst="trapezoi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0841F071-62DB-F802-29D3-A7647CBA3EDF}"/>
                </a:ext>
              </a:extLst>
            </p:cNvPr>
            <p:cNvSpPr/>
            <p:nvPr/>
          </p:nvSpPr>
          <p:spPr>
            <a:xfrm>
              <a:off x="9775036" y="1545025"/>
              <a:ext cx="592853" cy="53396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87BABD58-96CC-1BAB-F54A-4508ABCC95C9}"/>
                </a:ext>
              </a:extLst>
            </p:cNvPr>
            <p:cNvCxnSpPr/>
            <p:nvPr/>
          </p:nvCxnSpPr>
          <p:spPr>
            <a:xfrm>
              <a:off x="10481310" y="1812290"/>
              <a:ext cx="2971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AF3E3486-0F26-5B4A-0C63-88FD3B940D0F}"/>
                </a:ext>
              </a:extLst>
            </p:cNvPr>
            <p:cNvSpPr txBox="1"/>
            <p:nvPr/>
          </p:nvSpPr>
          <p:spPr>
            <a:xfrm>
              <a:off x="10709910" y="1627341"/>
              <a:ext cx="104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00B050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Output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E85A8A9-578E-BB6F-388E-014E79A55E9A}"/>
                </a:ext>
              </a:extLst>
            </p:cNvPr>
            <p:cNvSpPr txBox="1"/>
            <p:nvPr/>
          </p:nvSpPr>
          <p:spPr>
            <a:xfrm>
              <a:off x="9233723" y="1828539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FE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B1E4F67-1CEA-EA93-4895-8EB1B2052508}"/>
                </a:ext>
              </a:extLst>
            </p:cNvPr>
            <p:cNvSpPr txBox="1"/>
            <p:nvPr/>
          </p:nvSpPr>
          <p:spPr>
            <a:xfrm>
              <a:off x="9967587" y="1765221"/>
              <a:ext cx="488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762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89365-E1EE-CBF0-4FEE-75980B2E5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522" y="753473"/>
            <a:ext cx="6478424" cy="3310527"/>
          </a:xfrm>
        </p:spPr>
        <p:txBody>
          <a:bodyPr>
            <a:normAutofit/>
          </a:bodyPr>
          <a:lstStyle/>
          <a:p>
            <a:r>
              <a:rPr lang="it-IT" dirty="0"/>
              <a:t>3.6</a:t>
            </a:r>
            <a:br>
              <a:rPr lang="it-IT" dirty="0"/>
            </a:br>
            <a:r>
              <a:rPr lang="it-IT" dirty="0"/>
              <a:t>Machine Learning </a:t>
            </a:r>
            <a:br>
              <a:rPr lang="it-IT" dirty="0"/>
            </a:br>
            <a:r>
              <a:rPr lang="it-IT" dirty="0"/>
              <a:t>vs </a:t>
            </a:r>
            <a:br>
              <a:rPr lang="it-IT" dirty="0"/>
            </a:br>
            <a:r>
              <a:rPr lang="it-IT" dirty="0"/>
              <a:t>Deep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AE6D65-743F-B5E6-BD54-3562971BC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…and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DNNs</a:t>
            </a:r>
            <a:r>
              <a:rPr lang="it-IT" dirty="0"/>
              <a:t> training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627271-2FD6-C8DB-061E-C1D1435D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51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94E3F-B2D1-4339-3D68-63F77E5579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ABCA1D1-CA90-4758-AF81-A2093660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tasks: Clustering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C0AD7EC-AF57-F252-01E9-84045259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222450D-DC41-6F94-DD9F-99261C669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C63C8BB-6088-DA37-1CA6-15F53EA7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61" y="1020763"/>
            <a:ext cx="9303578" cy="5156200"/>
          </a:xfrm>
        </p:spPr>
      </p:pic>
    </p:spTree>
    <p:extLst>
      <p:ext uri="{BB962C8B-B14F-4D97-AF65-F5344CB8AC3E}">
        <p14:creationId xmlns:p14="http://schemas.microsoft.com/office/powerpoint/2010/main" val="2495815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918F371-9A8B-4395-5615-48E48CA4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just important how well a particular classifier works</a:t>
            </a:r>
          </a:p>
          <a:p>
            <a:r>
              <a:rPr lang="en-US" dirty="0"/>
              <a:t>Related choices are also very important, which concern not only </a:t>
            </a:r>
            <a:r>
              <a:rPr lang="en-US" b="1" dirty="0"/>
              <a:t>technical</a:t>
            </a:r>
            <a:r>
              <a:rPr lang="en-US" dirty="0"/>
              <a:t> aspects but also </a:t>
            </a:r>
            <a:r>
              <a:rPr lang="en-US" b="1" dirty="0"/>
              <a:t>managerial</a:t>
            </a:r>
            <a:r>
              <a:rPr lang="en-US" dirty="0"/>
              <a:t> aspects, since:</a:t>
            </a:r>
          </a:p>
          <a:p>
            <a:pPr lvl="1"/>
            <a:r>
              <a:rPr lang="en-US" dirty="0"/>
              <a:t>They affect the </a:t>
            </a:r>
            <a:r>
              <a:rPr lang="en-US" b="1" dirty="0"/>
              <a:t>project development time</a:t>
            </a:r>
          </a:p>
          <a:p>
            <a:pPr lvl="1"/>
            <a:r>
              <a:rPr lang="en-US" dirty="0"/>
              <a:t>They affect the </a:t>
            </a:r>
            <a:r>
              <a:rPr lang="en-US" b="1" dirty="0"/>
              <a:t>amount of resources </a:t>
            </a:r>
            <a:r>
              <a:rPr lang="en-US" dirty="0"/>
              <a:t>invested</a:t>
            </a:r>
          </a:p>
          <a:p>
            <a:pPr lvl="1"/>
            <a:r>
              <a:rPr lang="en-US" dirty="0"/>
              <a:t>They affect the </a:t>
            </a:r>
            <a:r>
              <a:rPr lang="en-US" b="1" dirty="0"/>
              <a:t>need for developers</a:t>
            </a:r>
          </a:p>
          <a:p>
            <a:endParaRPr lang="en-US" dirty="0"/>
          </a:p>
          <a:p>
            <a:r>
              <a:rPr lang="en-US" dirty="0"/>
              <a:t>We will quickly reflect on the following questions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How to </a:t>
            </a:r>
            <a:r>
              <a:rPr lang="it-IT" dirty="0" err="1"/>
              <a:t>develop</a:t>
            </a:r>
            <a:r>
              <a:rPr lang="it-IT" dirty="0"/>
              <a:t> an AI system?</a:t>
            </a:r>
          </a:p>
          <a:p>
            <a:pPr lvl="1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to use Machine Learning? And Deep Learning?</a:t>
            </a:r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hardware for AI?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D769E7-7D85-FC22-F988-CD25FAFB74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60D0DDF-1ED2-8E82-BF78-22BCECAC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Developing</a:t>
            </a:r>
            <a:r>
              <a:rPr lang="it-IT" dirty="0"/>
              <a:t> AI systems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7B1C79-8FDC-5B63-3DFC-7E0E7282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90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6E93DE4-737C-870D-4B4B-3C01D87D2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monkey-programmer (Rikky) · GitHub">
            <a:extLst>
              <a:ext uri="{FF2B5EF4-FFF2-40B4-BE49-F238E27FC236}">
                <a16:creationId xmlns:a16="http://schemas.microsoft.com/office/drawing/2014/main" id="{13F9566B-4AFA-0F08-0E7E-0FA6819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7" y="2978590"/>
            <a:ext cx="3107838" cy="310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1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FF8F6CE-B60B-D7B1-929B-AE58DC9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what are the main steps necessary for the realization of an AI project</a:t>
            </a:r>
          </a:p>
          <a:p>
            <a:pPr lvl="1"/>
            <a:r>
              <a:rPr lang="it-IT" dirty="0"/>
              <a:t>Data</a:t>
            </a:r>
          </a:p>
          <a:p>
            <a:pPr lvl="1"/>
            <a:r>
              <a:rPr lang="it-IT" dirty="0"/>
              <a:t>Data Processing (and feature </a:t>
            </a:r>
            <a:r>
              <a:rPr lang="it-IT" dirty="0" err="1"/>
              <a:t>extraction</a:t>
            </a:r>
            <a:r>
              <a:rPr lang="it-IT" dirty="0"/>
              <a:t>))</a:t>
            </a:r>
          </a:p>
          <a:p>
            <a:pPr lvl="1"/>
            <a:r>
              <a:rPr lang="it-IT" dirty="0"/>
              <a:t>Model training</a:t>
            </a:r>
          </a:p>
          <a:p>
            <a:pPr lvl="1"/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(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r>
              <a:rPr lang="en-US" dirty="0"/>
              <a:t>However, there are other important considerations: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to address a problem through ML</a:t>
            </a:r>
            <a:r>
              <a:rPr lang="it-IT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to address a problem through </a:t>
            </a:r>
            <a:r>
              <a:rPr lang="it-IT" dirty="0"/>
              <a:t>DL?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are the hardware resources needed</a:t>
            </a:r>
            <a:r>
              <a:rPr lang="it-IT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are the software resources needed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EED886-8EBE-FEAB-846F-9FDC36C936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81F146F-969B-855F-834B-D698C20C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develop</a:t>
            </a:r>
            <a:r>
              <a:rPr lang="it-IT" dirty="0"/>
              <a:t> an AI project?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02837D-7CC2-81B4-2ED7-E7CFD17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BD76FBB-1FE1-D3E6-1BA9-71014DD32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4" name="Picture 2" descr="The Definitive Data Scientist Environment Setup">
            <a:extLst>
              <a:ext uri="{FF2B5EF4-FFF2-40B4-BE49-F238E27FC236}">
                <a16:creationId xmlns:a16="http://schemas.microsoft.com/office/drawing/2014/main" id="{E2F9CDBE-164A-5163-2607-6E49337F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21" y="3532823"/>
            <a:ext cx="4977205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3948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14D1EE7E-6B52-3118-E871-942B705AA23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2010101"/>
              </p:ext>
            </p:extLst>
          </p:nvPr>
        </p:nvGraphicFramePr>
        <p:xfrm>
          <a:off x="1576723" y="1492097"/>
          <a:ext cx="8975292" cy="436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764">
                  <a:extLst>
                    <a:ext uri="{9D8B030D-6E8A-4147-A177-3AD203B41FA5}">
                      <a16:colId xmlns:a16="http://schemas.microsoft.com/office/drawing/2014/main" val="4229181291"/>
                    </a:ext>
                  </a:extLst>
                </a:gridCol>
                <a:gridCol w="2991764">
                  <a:extLst>
                    <a:ext uri="{9D8B030D-6E8A-4147-A177-3AD203B41FA5}">
                      <a16:colId xmlns:a16="http://schemas.microsoft.com/office/drawing/2014/main" val="2579899906"/>
                    </a:ext>
                  </a:extLst>
                </a:gridCol>
                <a:gridCol w="2991764">
                  <a:extLst>
                    <a:ext uri="{9D8B030D-6E8A-4147-A177-3AD203B41FA5}">
                      <a16:colId xmlns:a16="http://schemas.microsoft.com/office/drawing/2014/main" val="2231796308"/>
                    </a:ext>
                  </a:extLst>
                </a:gridCol>
              </a:tblGrid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Element</a:t>
                      </a:r>
                      <a:endParaRPr lang="it-IT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Deep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4480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Large </a:t>
                      </a:r>
                      <a:r>
                        <a:rPr lang="it-IT" b="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data</a:t>
                      </a:r>
                    </a:p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(~ </a:t>
                      </a:r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hundreds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Huge</a:t>
                      </a:r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</a:t>
                      </a:r>
                      <a:r>
                        <a:rPr lang="it-IT" b="0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data</a:t>
                      </a:r>
                    </a:p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(~ </a:t>
                      </a:r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thousands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89574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Accuracy</a:t>
                      </a:r>
                      <a:endParaRPr lang="it-IT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High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</a:t>
                      </a:r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accuracy</a:t>
                      </a:r>
                      <a:endParaRPr lang="it-IT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Best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</a:t>
                      </a:r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accuracy</a:t>
                      </a:r>
                      <a:endParaRPr lang="it-IT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(esp. high-</a:t>
                      </a:r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dimensional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data)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789476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Training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Less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time</a:t>
                      </a:r>
                    </a:p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(~minutes)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Large</a:t>
                      </a:r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Time</a:t>
                      </a:r>
                    </a:p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(~hours,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452075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Required</a:t>
                      </a:r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 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GPU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199163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Learned</a:t>
                      </a:r>
                      <a:endParaRPr lang="it-IT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222060"/>
                  </a:ext>
                </a:extLst>
              </a:tr>
              <a:tr h="61067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Interpretability</a:t>
                      </a:r>
                      <a:endParaRPr lang="it-IT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440784"/>
                  </a:ext>
                </a:extLst>
              </a:tr>
            </a:tbl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803C60CB-1BAC-4500-94E4-E0ED221E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vs Deep Learning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505E42-D9F8-6ABC-D423-33154E67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92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723B606-6685-1499-B0A6-23D30EB1C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954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3F43A0C-1559-462E-AA30-A4D808DD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superiority</a:t>
            </a:r>
            <a:r>
              <a:rPr lang="en-US" dirty="0"/>
              <a:t> of DL approaches than other Machine Learning algorithms manifests itself when </a:t>
            </a:r>
            <a:r>
              <a:rPr lang="en-US" b="1" dirty="0"/>
              <a:t>large</a:t>
            </a:r>
            <a:r>
              <a:rPr lang="en-US" dirty="0"/>
              <a:t> (huge) </a:t>
            </a:r>
            <a:r>
              <a:rPr lang="en-US" b="1" dirty="0"/>
              <a:t>quantities </a:t>
            </a:r>
            <a:r>
              <a:rPr lang="en-US" dirty="0"/>
              <a:t>of </a:t>
            </a:r>
            <a:r>
              <a:rPr lang="en-US" b="1" dirty="0"/>
              <a:t>training data </a:t>
            </a:r>
            <a:r>
              <a:rPr lang="en-US" dirty="0"/>
              <a:t>are available.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7ED567-1D9A-6549-2EE5-0D702C413F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76C28AD-8B0F-2433-218E-9AA20EC0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vs Deep Learning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C983A6-7F7D-DAAA-F358-ECE14695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93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9006FEF-1E2E-5E79-F2CC-CB186850A5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B981100-5AC2-DEA4-FB07-90511C6BF6FD}"/>
              </a:ext>
            </a:extLst>
          </p:cNvPr>
          <p:cNvCxnSpPr>
            <a:cxnSpLocks/>
          </p:cNvCxnSpPr>
          <p:nvPr/>
        </p:nvCxnSpPr>
        <p:spPr>
          <a:xfrm>
            <a:off x="3796145" y="5022780"/>
            <a:ext cx="4239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752BE5A-FCA0-33BB-0A0D-DA01AC5E92B7}"/>
              </a:ext>
            </a:extLst>
          </p:cNvPr>
          <p:cNvCxnSpPr>
            <a:cxnSpLocks/>
          </p:cNvCxnSpPr>
          <p:nvPr/>
        </p:nvCxnSpPr>
        <p:spPr>
          <a:xfrm flipV="1">
            <a:off x="4029762" y="2373745"/>
            <a:ext cx="0" cy="2769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EE54BBD2-A8EA-A633-C5B8-CE35A6FDE5EB}"/>
                  </a:ext>
                </a:extLst>
              </p14:cNvPr>
              <p14:cNvContentPartPr/>
              <p14:nvPr/>
            </p14:nvContentPartPr>
            <p14:xfrm>
              <a:off x="4045255" y="2961167"/>
              <a:ext cx="2877840" cy="20358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EE54BBD2-A8EA-A633-C5B8-CE35A6FDE5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6255" y="2952167"/>
                <a:ext cx="2895480" cy="20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2C62AEC-B11A-0DC0-218F-E380FC5C24DC}"/>
                  </a:ext>
                </a:extLst>
              </p14:cNvPr>
              <p14:cNvContentPartPr/>
              <p14:nvPr/>
            </p14:nvContentPartPr>
            <p14:xfrm>
              <a:off x="4035895" y="3906167"/>
              <a:ext cx="3102480" cy="10724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2C62AEC-B11A-0DC0-218F-E380FC5C24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7255" y="3897527"/>
                <a:ext cx="3120120" cy="1090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0622F668-40FD-E2C6-1530-B3BC0B8AA77A}"/>
              </a:ext>
            </a:extLst>
          </p:cNvPr>
          <p:cNvCxnSpPr>
            <a:cxnSpLocks/>
          </p:cNvCxnSpPr>
          <p:nvPr/>
        </p:nvCxnSpPr>
        <p:spPr>
          <a:xfrm>
            <a:off x="4627418" y="2466109"/>
            <a:ext cx="10777" cy="255667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9F3F091-B699-DBD2-8BAD-74D30A718B4D}"/>
              </a:ext>
            </a:extLst>
          </p:cNvPr>
          <p:cNvSpPr txBox="1"/>
          <p:nvPr/>
        </p:nvSpPr>
        <p:spPr>
          <a:xfrm>
            <a:off x="6502298" y="5142853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Size of training data</a:t>
            </a:r>
            <a:endParaRPr lang="it-IT" sz="16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2089FB1-19AE-3C0D-BBC4-22F044330F58}"/>
              </a:ext>
            </a:extLst>
          </p:cNvPr>
          <p:cNvSpPr txBox="1"/>
          <p:nvPr/>
        </p:nvSpPr>
        <p:spPr>
          <a:xfrm>
            <a:off x="2391306" y="2253384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Accuracy</a:t>
            </a:r>
            <a:endParaRPr lang="it-IT" sz="16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747F227-BA45-089C-578B-E2D6A1653A85}"/>
              </a:ext>
            </a:extLst>
          </p:cNvPr>
          <p:cNvSpPr txBox="1"/>
          <p:nvPr/>
        </p:nvSpPr>
        <p:spPr>
          <a:xfrm>
            <a:off x="6145920" y="2604253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 Learning</a:t>
            </a:r>
            <a:endParaRPr lang="it-IT" sz="1600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B0EE0A-1E13-7AE8-14E4-A6F6FBF8C977}"/>
              </a:ext>
            </a:extLst>
          </p:cNvPr>
          <p:cNvSpPr txBox="1"/>
          <p:nvPr/>
        </p:nvSpPr>
        <p:spPr>
          <a:xfrm>
            <a:off x="6333100" y="3979067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Machine Learning</a:t>
            </a:r>
            <a:endParaRPr lang="it-IT" sz="1600" dirty="0">
              <a:solidFill>
                <a:srgbClr val="00206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5F824B7-0014-7539-479F-3117825EEA7C}"/>
              </a:ext>
            </a:extLst>
          </p:cNvPr>
          <p:cNvSpPr txBox="1"/>
          <p:nvPr/>
        </p:nvSpPr>
        <p:spPr>
          <a:xfrm>
            <a:off x="2769364" y="5611508"/>
            <a:ext cx="322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Not easy to identify this point…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C7A5FD1C-9AEA-DCF0-E69F-EFA3C57E60BC}"/>
              </a:ext>
            </a:extLst>
          </p:cNvPr>
          <p:cNvSpPr/>
          <p:nvPr/>
        </p:nvSpPr>
        <p:spPr>
          <a:xfrm rot="10963418" flipV="1">
            <a:off x="4394172" y="5126142"/>
            <a:ext cx="232747" cy="480107"/>
          </a:xfrm>
          <a:custGeom>
            <a:avLst/>
            <a:gdLst>
              <a:gd name="connsiteX0" fmla="*/ 397328 w 397328"/>
              <a:gd name="connsiteY0" fmla="*/ 812800 h 812800"/>
              <a:gd name="connsiteX1" fmla="*/ 64819 w 397328"/>
              <a:gd name="connsiteY1" fmla="*/ 286328 h 812800"/>
              <a:gd name="connsiteX2" fmla="*/ 165 w 397328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328" h="812800">
                <a:moveTo>
                  <a:pt x="397328" y="812800"/>
                </a:moveTo>
                <a:cubicBezTo>
                  <a:pt x="264170" y="617297"/>
                  <a:pt x="131013" y="421795"/>
                  <a:pt x="64819" y="286328"/>
                </a:cubicBezTo>
                <a:cubicBezTo>
                  <a:pt x="-1375" y="150861"/>
                  <a:pt x="-605" y="75430"/>
                  <a:pt x="165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264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017344D-DCA2-441E-7219-3C02C0A7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8321807" cy="5156291"/>
          </a:xfrm>
        </p:spPr>
        <p:txBody>
          <a:bodyPr/>
          <a:lstStyle/>
          <a:p>
            <a:r>
              <a:rPr lang="en-US" dirty="0"/>
              <a:t>The training of neural networks, especially if they are deep, requires </a:t>
            </a:r>
            <a:r>
              <a:rPr lang="en-US" b="1" dirty="0"/>
              <a:t>specialized hardware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Before starting a project with DL, you need to ask </a:t>
            </a:r>
            <a:r>
              <a:rPr lang="en-US" b="1" dirty="0"/>
              <a:t>if the company/lab has the necessary hardware</a:t>
            </a:r>
          </a:p>
          <a:p>
            <a:r>
              <a:rPr lang="en-US" dirty="0"/>
              <a:t>Having </a:t>
            </a:r>
            <a:r>
              <a:rPr lang="en-US" b="1" dirty="0"/>
              <a:t>one or more GPUs available </a:t>
            </a:r>
            <a:r>
              <a:rPr lang="en-US" dirty="0"/>
              <a:t>is today a fundamental factor:</a:t>
            </a:r>
          </a:p>
          <a:p>
            <a:pPr lvl="1"/>
            <a:r>
              <a:rPr lang="en-US" b="1" dirty="0"/>
              <a:t>GPUs are essential </a:t>
            </a:r>
            <a:r>
              <a:rPr lang="en-US" dirty="0"/>
              <a:t>for </a:t>
            </a:r>
            <a:r>
              <a:rPr lang="en-US" b="1" dirty="0"/>
              <a:t>parallelizing</a:t>
            </a:r>
            <a:r>
              <a:rPr lang="en-US" dirty="0"/>
              <a:t> (and therefore speeding up) calculations. </a:t>
            </a:r>
          </a:p>
          <a:p>
            <a:pPr lvl="1"/>
            <a:r>
              <a:rPr lang="en-US" dirty="0"/>
              <a:t>As seen, the </a:t>
            </a:r>
            <a:r>
              <a:rPr lang="en-US" b="1" dirty="0"/>
              <a:t>deeper</a:t>
            </a:r>
            <a:r>
              <a:rPr lang="en-US" dirty="0"/>
              <a:t> a network is, the </a:t>
            </a:r>
            <a:r>
              <a:rPr lang="en-US" b="1" dirty="0"/>
              <a:t>more computational load </a:t>
            </a:r>
            <a:r>
              <a:rPr lang="en-US" dirty="0"/>
              <a:t>is introduced</a:t>
            </a:r>
            <a:endParaRPr lang="it-IT" dirty="0"/>
          </a:p>
          <a:p>
            <a:r>
              <a:rPr lang="en-US" dirty="0"/>
              <a:t>To date, </a:t>
            </a:r>
            <a:r>
              <a:rPr lang="en-US" b="1" dirty="0"/>
              <a:t>the only usable GPUs are produced by Nvidia</a:t>
            </a:r>
            <a:r>
              <a:rPr lang="en-US" dirty="0"/>
              <a:t>, a company that dominates the market:</a:t>
            </a:r>
            <a:endParaRPr lang="it-IT" dirty="0"/>
          </a:p>
          <a:p>
            <a:pPr lvl="1"/>
            <a:r>
              <a:rPr lang="en-US" dirty="0"/>
              <a:t>Google has started a competition by introducing </a:t>
            </a:r>
            <a:r>
              <a:rPr lang="en-US" b="1" dirty="0"/>
              <a:t>TPU</a:t>
            </a:r>
            <a:r>
              <a:rPr lang="en-US" dirty="0"/>
              <a:t> (</a:t>
            </a:r>
            <a:r>
              <a:rPr lang="en-US" i="1" dirty="0"/>
              <a:t>Tensor Processor Unit</a:t>
            </a:r>
            <a:r>
              <a:rPr lang="en-US" dirty="0"/>
              <a:t>) on the market, but they are not yet widespread and used</a:t>
            </a:r>
            <a:endParaRPr lang="it-IT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parellization</a:t>
            </a:r>
            <a:r>
              <a:rPr lang="en-US" dirty="0"/>
              <a:t> of the calculations is possible thanks to the </a:t>
            </a:r>
            <a:r>
              <a:rPr lang="en-US" b="1" dirty="0"/>
              <a:t>CUDA libraries </a:t>
            </a:r>
            <a:r>
              <a:rPr lang="en-US" dirty="0"/>
              <a:t>(</a:t>
            </a:r>
            <a:r>
              <a:rPr lang="en-US" i="1" dirty="0"/>
              <a:t>Compute Unified Device Architecture</a:t>
            </a:r>
            <a:r>
              <a:rPr lang="en-US" dirty="0"/>
              <a:t>, true core business of Nvidia)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E18874-877E-CF5F-EA6A-E9230B5E84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04061F9-087A-5ADD-D4DB-99C21ABC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for Deep Learning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E2751-567C-4A69-CBE2-EB90F8F7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94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CA7350F-EAC7-5AEA-A50B-1DA53B502D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 descr="Linee guida per loghi e brand | NVIDIA">
            <a:extLst>
              <a:ext uri="{FF2B5EF4-FFF2-40B4-BE49-F238E27FC236}">
                <a16:creationId xmlns:a16="http://schemas.microsoft.com/office/drawing/2014/main" id="{DBCD9107-F098-45C6-F846-06BD17DF1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6" r="18769"/>
          <a:stretch/>
        </p:blipFill>
        <p:spPr bwMode="auto">
          <a:xfrm>
            <a:off x="9631680" y="3796638"/>
            <a:ext cx="2021840" cy="19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022 Deep Learning AI Server Starting at $17,890 8 GPU NVIDIA A6000, A5000,  RTX 8000, A100. In Stock. Customize and buy now">
            <a:extLst>
              <a:ext uri="{FF2B5EF4-FFF2-40B4-BE49-F238E27FC236}">
                <a16:creationId xmlns:a16="http://schemas.microsoft.com/office/drawing/2014/main" id="{CBED2682-1E30-9FBC-184D-8E5E1907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67" r="96467">
                        <a14:foregroundMark x1="7800" y1="19267" x2="6800" y2="29733"/>
                        <a14:foregroundMark x1="6800" y1="29733" x2="8800" y2="43400"/>
                        <a14:foregroundMark x1="3467" y1="30933" x2="2867" y2="16467"/>
                        <a14:foregroundMark x1="92067" y1="51267" x2="96467" y2="57400"/>
                        <a14:foregroundMark x1="96467" y1="57400" x2="94000" y2="74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8" y="769735"/>
            <a:ext cx="3166718" cy="31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4347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073DE4-EBE9-B8C8-415D-A1BF64E9D3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E8B332E-B2B2-97C6-2BEE-85F74AE8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DNNs</a:t>
            </a:r>
            <a:r>
              <a:rPr lang="it-IT" dirty="0"/>
              <a:t>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B19B0D-F141-F0F4-0858-25F6C7D8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95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0ED7B3A-F921-5D88-F492-71CC71046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xkcd: Compiling">
            <a:extLst>
              <a:ext uri="{FF2B5EF4-FFF2-40B4-BE49-F238E27FC236}">
                <a16:creationId xmlns:a16="http://schemas.microsoft.com/office/drawing/2014/main" id="{771D582E-C536-18AD-FB5C-D9A704595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28" y="1313149"/>
            <a:ext cx="5244444" cy="45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0612D4A-7079-2CF5-5C2F-2D26B07F1D3C}"/>
              </a:ext>
            </a:extLst>
          </p:cNvPr>
          <p:cNvCxnSpPr/>
          <p:nvPr/>
        </p:nvCxnSpPr>
        <p:spPr>
          <a:xfrm>
            <a:off x="6064250" y="2498756"/>
            <a:ext cx="15360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F11BE5A-EDB2-CC31-87C0-7D58332F47EC}"/>
              </a:ext>
            </a:extLst>
          </p:cNvPr>
          <p:cNvCxnSpPr>
            <a:cxnSpLocks/>
          </p:cNvCxnSpPr>
          <p:nvPr/>
        </p:nvCxnSpPr>
        <p:spPr>
          <a:xfrm>
            <a:off x="5181600" y="4291342"/>
            <a:ext cx="11648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321B86-9E4D-3EDD-7B82-F135821B52CF}"/>
              </a:ext>
            </a:extLst>
          </p:cNvPr>
          <p:cNvSpPr txBox="1"/>
          <p:nvPr/>
        </p:nvSpPr>
        <p:spPr>
          <a:xfrm>
            <a:off x="5806184" y="2094628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TRAINING</a:t>
            </a:r>
            <a:endParaRPr lang="it-IT" sz="1600" b="1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3379B5-A666-7B0D-C017-7B91CDE0A099}"/>
              </a:ext>
            </a:extLst>
          </p:cNvPr>
          <p:cNvSpPr txBox="1"/>
          <p:nvPr/>
        </p:nvSpPr>
        <p:spPr>
          <a:xfrm>
            <a:off x="5132823" y="3853113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TRAINING!</a:t>
            </a:r>
            <a:endParaRPr lang="it-IT" sz="1600" b="1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5E3F47C-34E8-AFD7-88AC-EC9978337640}"/>
              </a:ext>
            </a:extLst>
          </p:cNvPr>
          <p:cNvCxnSpPr>
            <a:cxnSpLocks/>
          </p:cNvCxnSpPr>
          <p:nvPr/>
        </p:nvCxnSpPr>
        <p:spPr>
          <a:xfrm>
            <a:off x="4914460" y="2489702"/>
            <a:ext cx="7680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DB83493-23F5-62F6-9A49-18199136006B}"/>
              </a:ext>
            </a:extLst>
          </p:cNvPr>
          <p:cNvSpPr txBox="1"/>
          <p:nvPr/>
        </p:nvSpPr>
        <p:spPr>
          <a:xfrm>
            <a:off x="4240626" y="2111538"/>
            <a:ext cx="211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MODEL</a:t>
            </a:r>
            <a:endParaRPr lang="it-IT" sz="1600" b="1" dirty="0">
              <a:solidFill>
                <a:srgbClr val="C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474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C0D954-DFD6-C0A3-D141-8366230A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13" y="1020672"/>
            <a:ext cx="10368695" cy="5156291"/>
          </a:xfrm>
        </p:spPr>
        <p:txBody>
          <a:bodyPr/>
          <a:lstStyle/>
          <a:p>
            <a:r>
              <a:rPr lang="it-IT" b="1" dirty="0"/>
              <a:t>In-house </a:t>
            </a:r>
            <a:r>
              <a:rPr lang="it-IT" b="1" dirty="0" err="1"/>
              <a:t>solution</a:t>
            </a:r>
            <a:r>
              <a:rPr lang="it-IT" dirty="0"/>
              <a:t>: </a:t>
            </a:r>
            <a:r>
              <a:rPr lang="en-US" dirty="0"/>
              <a:t>the company buys the necessary hardware, it is the direct owner</a:t>
            </a:r>
            <a:endParaRPr lang="it-IT" dirty="0"/>
          </a:p>
          <a:p>
            <a:pPr lvl="1"/>
            <a:r>
              <a:rPr lang="it-IT" b="1" dirty="0" err="1"/>
              <a:t>Pros</a:t>
            </a:r>
            <a:r>
              <a:rPr lang="it-IT" dirty="0"/>
              <a:t>:</a:t>
            </a:r>
          </a:p>
          <a:p>
            <a:pPr lvl="2"/>
            <a:r>
              <a:rPr lang="en-US" sz="2000" dirty="0"/>
              <a:t>Extreme </a:t>
            </a:r>
            <a:r>
              <a:rPr lang="en-US" sz="2000" b="1" dirty="0"/>
              <a:t>freedom</a:t>
            </a:r>
            <a:r>
              <a:rPr lang="en-US" sz="2000" dirty="0"/>
              <a:t> of use of hardware</a:t>
            </a:r>
          </a:p>
          <a:p>
            <a:pPr lvl="2"/>
            <a:r>
              <a:rPr lang="en-US" sz="2000" dirty="0"/>
              <a:t>In the long run, it tends to have </a:t>
            </a:r>
            <a:r>
              <a:rPr lang="en-US" sz="2000" b="1" dirty="0"/>
              <a:t>lower costs</a:t>
            </a:r>
          </a:p>
          <a:p>
            <a:pPr lvl="1"/>
            <a:r>
              <a:rPr lang="it-IT" b="1" dirty="0"/>
              <a:t>Cons</a:t>
            </a:r>
            <a:r>
              <a:rPr lang="it-IT" dirty="0"/>
              <a:t>:</a:t>
            </a:r>
          </a:p>
          <a:p>
            <a:pPr lvl="2"/>
            <a:r>
              <a:rPr lang="en-US" sz="2000" b="1" dirty="0"/>
              <a:t>Hardware maintenance is required </a:t>
            </a:r>
            <a:r>
              <a:rPr lang="en-US" sz="2000" dirty="0"/>
              <a:t>→ company needs specialized technicians</a:t>
            </a:r>
          </a:p>
          <a:p>
            <a:pPr lvl="2"/>
            <a:r>
              <a:rPr lang="en-US" sz="2000" dirty="0"/>
              <a:t>Hardware </a:t>
            </a:r>
            <a:r>
              <a:rPr lang="en-US" sz="2000" b="1" dirty="0"/>
              <a:t>ages</a:t>
            </a:r>
            <a:r>
              <a:rPr lang="en-US" sz="2000" dirty="0"/>
              <a:t> (quickly) → necessary investments over time</a:t>
            </a:r>
          </a:p>
          <a:p>
            <a:pPr lvl="2"/>
            <a:r>
              <a:rPr lang="en-US" sz="2000" dirty="0"/>
              <a:t>For large numbers of GPUs:</a:t>
            </a:r>
          </a:p>
          <a:p>
            <a:pPr lvl="3"/>
            <a:r>
              <a:rPr lang="en-US" sz="2000" dirty="0"/>
              <a:t>It is necessary to have </a:t>
            </a:r>
            <a:r>
              <a:rPr lang="en-US" sz="2000" b="1" dirty="0"/>
              <a:t>specific server rooms </a:t>
            </a:r>
            <a:r>
              <a:rPr lang="en-US" sz="2000" dirty="0"/>
              <a:t>→ temperature and access control</a:t>
            </a:r>
          </a:p>
          <a:p>
            <a:pPr lvl="3"/>
            <a:r>
              <a:rPr lang="en-US" sz="2000" b="1" dirty="0"/>
              <a:t>High energy consumption </a:t>
            </a:r>
            <a:r>
              <a:rPr lang="en-US" sz="2000" dirty="0"/>
              <a:t>→ consumption of the latest generation GPU: ~450W (!)</a:t>
            </a:r>
          </a:p>
          <a:p>
            <a:pPr lvl="2"/>
            <a:r>
              <a:rPr lang="en-US" sz="2000" dirty="0"/>
              <a:t>The GPU market is quite expensive and volatile</a:t>
            </a:r>
            <a:r>
              <a:rPr lang="it-IT" sz="2000" dirty="0"/>
              <a:t>:</a:t>
            </a:r>
          </a:p>
          <a:p>
            <a:pPr lvl="3"/>
            <a:r>
              <a:rPr lang="en-US" sz="2000" dirty="0"/>
              <a:t>Very few companies involved in the production process → TMSC</a:t>
            </a:r>
          </a:p>
          <a:p>
            <a:pPr lvl="3"/>
            <a:r>
              <a:rPr lang="it-IT" sz="2000" dirty="0" err="1"/>
              <a:t>Semiconductor</a:t>
            </a:r>
            <a:r>
              <a:rPr lang="it-IT" sz="2000" dirty="0"/>
              <a:t> </a:t>
            </a:r>
            <a:r>
              <a:rPr lang="it-IT" sz="2000" dirty="0" err="1"/>
              <a:t>shortage</a:t>
            </a:r>
            <a:endParaRPr lang="it-IT" sz="2000" dirty="0"/>
          </a:p>
          <a:p>
            <a:pPr lvl="3"/>
            <a:r>
              <a:rPr lang="en-US" sz="2000" dirty="0"/>
              <a:t>External elements influence the market: mining, wars, ...</a:t>
            </a:r>
            <a:endParaRPr lang="it-IT" sz="2000" dirty="0"/>
          </a:p>
          <a:p>
            <a:pPr lvl="1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822BB5-DA38-2EB3-A407-B0B9998A1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B85C5E3-EF98-909D-FB0B-2A9334A9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purchase</a:t>
            </a:r>
            <a:r>
              <a:rPr lang="it-IT" dirty="0"/>
              <a:t> for DL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CA58CB-038C-22BF-9F68-0039C089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96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EA6582F-0860-5090-C954-2810EE2C4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693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C0D954-DFD6-C0A3-D141-8366230AB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r>
              <a:rPr lang="it-IT" dirty="0"/>
              <a:t>: </a:t>
            </a:r>
            <a:r>
              <a:rPr lang="en-US" dirty="0"/>
              <a:t>the hardware is rented through the </a:t>
            </a:r>
            <a:r>
              <a:rPr lang="en-US" i="1" dirty="0"/>
              <a:t>PaaS</a:t>
            </a:r>
            <a:r>
              <a:rPr lang="en-US" dirty="0"/>
              <a:t> paradigm (Cloud)</a:t>
            </a:r>
          </a:p>
          <a:p>
            <a:pPr lvl="1"/>
            <a:r>
              <a:rPr lang="it-IT" b="1" dirty="0" err="1"/>
              <a:t>Pros</a:t>
            </a:r>
            <a:r>
              <a:rPr lang="it-IT" dirty="0"/>
              <a:t>:</a:t>
            </a:r>
          </a:p>
          <a:p>
            <a:pPr lvl="2"/>
            <a:r>
              <a:rPr lang="en-US" sz="2000" dirty="0"/>
              <a:t>Hardware </a:t>
            </a:r>
            <a:r>
              <a:rPr lang="en-US" sz="2000" b="1" dirty="0"/>
              <a:t>maintenance</a:t>
            </a:r>
            <a:r>
              <a:rPr lang="en-US" sz="2000" dirty="0"/>
              <a:t> is </a:t>
            </a:r>
            <a:r>
              <a:rPr lang="en-US" sz="2000" b="1" dirty="0"/>
              <a:t>NOT required</a:t>
            </a:r>
          </a:p>
          <a:p>
            <a:pPr lvl="2"/>
            <a:r>
              <a:rPr lang="en-US" sz="2000" b="1" dirty="0"/>
              <a:t>NO investment </a:t>
            </a:r>
            <a:r>
              <a:rPr lang="en-US" sz="2000" dirty="0"/>
              <a:t>over time is required for hardware upgrades</a:t>
            </a:r>
          </a:p>
          <a:p>
            <a:pPr lvl="2"/>
            <a:r>
              <a:rPr lang="en-US" sz="2000" dirty="0"/>
              <a:t>Dedicated </a:t>
            </a:r>
            <a:r>
              <a:rPr lang="en-US" sz="2000" b="1" dirty="0"/>
              <a:t>server rooms </a:t>
            </a:r>
            <a:r>
              <a:rPr lang="en-US" sz="2000" dirty="0"/>
              <a:t>are NOT required, energy consumption is not borne by the company</a:t>
            </a:r>
          </a:p>
          <a:p>
            <a:pPr lvl="1"/>
            <a:r>
              <a:rPr lang="it-IT" b="1" dirty="0"/>
              <a:t>Cons</a:t>
            </a:r>
            <a:r>
              <a:rPr lang="it-IT" dirty="0"/>
              <a:t>:</a:t>
            </a:r>
          </a:p>
          <a:p>
            <a:pPr lvl="2"/>
            <a:r>
              <a:rPr lang="en-US" sz="2000" dirty="0"/>
              <a:t>In the long run, it tends to have </a:t>
            </a:r>
            <a:r>
              <a:rPr lang="en-US" sz="2000" b="1" dirty="0"/>
              <a:t>higher costs</a:t>
            </a:r>
          </a:p>
          <a:p>
            <a:pPr lvl="2"/>
            <a:r>
              <a:rPr lang="en-US" sz="2000" dirty="0"/>
              <a:t>Cons already seen for cloud-based solutions:</a:t>
            </a:r>
          </a:p>
          <a:p>
            <a:pPr lvl="3"/>
            <a:r>
              <a:rPr lang="en-US" sz="2000" dirty="0"/>
              <a:t>Vendor</a:t>
            </a:r>
            <a:r>
              <a:rPr lang="en-US" sz="2000" i="1" dirty="0"/>
              <a:t> lock-in </a:t>
            </a:r>
            <a:r>
              <a:rPr lang="en-US" sz="2000" dirty="0"/>
              <a:t>→ it is difficult to escape from the service provider</a:t>
            </a:r>
          </a:p>
          <a:p>
            <a:pPr lvl="3"/>
            <a:r>
              <a:rPr lang="en-US" sz="2000" dirty="0"/>
              <a:t>Who really </a:t>
            </a:r>
            <a:r>
              <a:rPr lang="en-US" sz="2000" b="1" dirty="0"/>
              <a:t>owns</a:t>
            </a:r>
            <a:r>
              <a:rPr lang="en-US" sz="2000" dirty="0"/>
              <a:t> the data?</a:t>
            </a:r>
          </a:p>
          <a:p>
            <a:pPr lvl="3"/>
            <a:r>
              <a:rPr lang="en-US" sz="2000" b="1" dirty="0"/>
              <a:t>Privacy</a:t>
            </a:r>
            <a:r>
              <a:rPr lang="en-US" sz="2000" dirty="0"/>
              <a:t> issues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it-IT" dirty="0">
                <a:hlinkClick r:id="rId2"/>
              </a:rPr>
              <a:t>https://cloud.google.com/products/calculator/</a:t>
            </a:r>
            <a:r>
              <a:rPr lang="en-US" dirty="0"/>
              <a:t> </a:t>
            </a:r>
          </a:p>
          <a:p>
            <a:pPr lvl="2"/>
            <a:r>
              <a:rPr lang="it-IT" dirty="0">
                <a:hlinkClick r:id="rId3"/>
              </a:rPr>
              <a:t>https://www.leadergpu.com/#chose-best</a:t>
            </a:r>
            <a:r>
              <a:rPr lang="en-US" dirty="0"/>
              <a:t> </a:t>
            </a:r>
          </a:p>
          <a:p>
            <a:pPr lvl="2"/>
            <a:r>
              <a:rPr lang="it-IT" dirty="0">
                <a:hlinkClick r:id="rId4"/>
              </a:rPr>
              <a:t>https://buomsoo-kim.github.io/colab/2020/03/15/Google-newly-launches-colab-pro.md/</a:t>
            </a:r>
            <a:r>
              <a:rPr lang="en-US" dirty="0"/>
              <a:t> </a:t>
            </a:r>
          </a:p>
          <a:p>
            <a:pPr lvl="2"/>
            <a:r>
              <a:rPr lang="it-IT" dirty="0">
                <a:hlinkClick r:id="rId5"/>
              </a:rPr>
              <a:t>https://calculator.aws/#/addService/EC2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822BB5-DA38-2EB3-A407-B0B9998A1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B85C5E3-EF98-909D-FB0B-2A9334A9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for DL: in-house vs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CA58CB-038C-22BF-9F68-0039C089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97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EA6582F-0860-5090-C954-2810EE2C4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6E8781-7C3C-1EC6-5F9C-FC3DCE75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82" y="2858075"/>
            <a:ext cx="2781535" cy="24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2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2A9B8F-1E8D-FD3A-2DFD-9C9D92C868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8E14105-75FD-2386-A7D1-28D7044A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end(?) of </a:t>
            </a:r>
            <a:r>
              <a:rPr lang="it-IT" dirty="0" err="1"/>
              <a:t>our</a:t>
            </a:r>
            <a:r>
              <a:rPr lang="it-IT" dirty="0"/>
              <a:t> AI </a:t>
            </a:r>
            <a:r>
              <a:rPr lang="it-IT" dirty="0" err="1"/>
              <a:t>journey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D8566B-CC20-19B6-7FBA-6BA5F6EE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30A7-3CA7-4B68-A358-CDC4EFF6F2FE}" type="slidenum">
              <a:rPr lang="it-IT" smtClean="0"/>
              <a:pPr/>
              <a:t>98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B006B68-B311-6D1A-FCD0-49D703CBEE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730374-48C8-537B-E04B-D67CDB3C3BFF}"/>
              </a:ext>
            </a:extLst>
          </p:cNvPr>
          <p:cNvSpPr txBox="1"/>
          <p:nvPr/>
        </p:nvSpPr>
        <p:spPr>
          <a:xfrm>
            <a:off x="595954" y="1253757"/>
            <a:ext cx="106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Problem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A65BAF-1824-BD04-6098-FD8DA3A39605}"/>
              </a:ext>
            </a:extLst>
          </p:cNvPr>
          <p:cNvSpPr txBox="1"/>
          <p:nvPr/>
        </p:nvSpPr>
        <p:spPr>
          <a:xfrm>
            <a:off x="2499976" y="958741"/>
            <a:ext cx="3001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975630-00F2-138A-4129-3D2793F4C099}"/>
              </a:ext>
            </a:extLst>
          </p:cNvPr>
          <p:cNvSpPr txBox="1"/>
          <p:nvPr/>
        </p:nvSpPr>
        <p:spPr>
          <a:xfrm>
            <a:off x="66550" y="3079739"/>
            <a:ext cx="212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(related to that problem)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8A34F5-B77B-4E37-6195-98DE4A7DA588}"/>
              </a:ext>
            </a:extLst>
          </p:cNvPr>
          <p:cNvSpPr txBox="1"/>
          <p:nvPr/>
        </p:nvSpPr>
        <p:spPr>
          <a:xfrm>
            <a:off x="152884" y="4848799"/>
            <a:ext cx="2120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…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DF6480A-3E07-A8D6-C285-E06EDDB724AD}"/>
              </a:ext>
            </a:extLst>
          </p:cNvPr>
          <p:cNvSpPr txBox="1"/>
          <p:nvPr/>
        </p:nvSpPr>
        <p:spPr>
          <a:xfrm>
            <a:off x="2921102" y="2887111"/>
            <a:ext cx="212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AI</a:t>
            </a:r>
          </a:p>
          <a:p>
            <a:pPr algn="ctr"/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Strategy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283008-68D6-8212-65B6-E70D1254CF72}"/>
              </a:ext>
            </a:extLst>
          </p:cNvPr>
          <p:cNvSpPr txBox="1"/>
          <p:nvPr/>
        </p:nvSpPr>
        <p:spPr>
          <a:xfrm>
            <a:off x="5281738" y="1073884"/>
            <a:ext cx="212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Expert Systems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Pre-defined rules</a:t>
            </a:r>
            <a:endParaRPr lang="it-IT" sz="20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A2AAE7-8360-E5E1-667A-9E8F753284A4}"/>
              </a:ext>
            </a:extLst>
          </p:cNvPr>
          <p:cNvSpPr txBox="1"/>
          <p:nvPr/>
        </p:nvSpPr>
        <p:spPr>
          <a:xfrm>
            <a:off x="8053312" y="1002184"/>
            <a:ext cx="212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Don’t’ scale well</a:t>
            </a:r>
          </a:p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A-priori knowledge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104935-0789-92A1-1B8C-4E7A81A7C759}"/>
              </a:ext>
            </a:extLst>
          </p:cNvPr>
          <p:cNvSpPr txBox="1"/>
          <p:nvPr/>
        </p:nvSpPr>
        <p:spPr>
          <a:xfrm>
            <a:off x="5166045" y="2997984"/>
            <a:ext cx="2120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Machine Learning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Classifiers</a:t>
            </a:r>
          </a:p>
          <a:p>
            <a:pPr algn="ctr"/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(SVM, RF)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CDFED6E-CAD3-B851-E239-7BA43A598A62}"/>
              </a:ext>
            </a:extLst>
          </p:cNvPr>
          <p:cNvSpPr txBox="1"/>
          <p:nvPr/>
        </p:nvSpPr>
        <p:spPr>
          <a:xfrm>
            <a:off x="7285300" y="2982595"/>
            <a:ext cx="4609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Numeric data → CLF →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flattened → CLF →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→ FEATURES EXT. → CLF→ output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FB39F05-5C9F-0A7D-D211-1F529B2C8CF7}"/>
              </a:ext>
            </a:extLst>
          </p:cNvPr>
          <p:cNvSpPr txBox="1"/>
          <p:nvPr/>
        </p:nvSpPr>
        <p:spPr>
          <a:xfrm>
            <a:off x="5166045" y="5234038"/>
            <a:ext cx="2120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 Learning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Neural Networks</a:t>
            </a:r>
          </a:p>
          <a:p>
            <a:pPr algn="ctr"/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(MLP, CNN)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A83206-A66D-5F0D-D10A-DF264E2E8B38}"/>
              </a:ext>
            </a:extLst>
          </p:cNvPr>
          <p:cNvSpPr txBox="1"/>
          <p:nvPr/>
        </p:nvSpPr>
        <p:spPr>
          <a:xfrm>
            <a:off x="7286739" y="5065163"/>
            <a:ext cx="4609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Numeric data → MLP →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flattened → MLP →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→ FEATURES EXT. → MLP →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Images → CNN → output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8F65324-92A4-8ED2-87C0-22A970223EE2}"/>
              </a:ext>
            </a:extLst>
          </p:cNvPr>
          <p:cNvSpPr txBox="1"/>
          <p:nvPr/>
        </p:nvSpPr>
        <p:spPr>
          <a:xfrm rot="1563390">
            <a:off x="10031618" y="2796235"/>
            <a:ext cx="212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Scikit-Learn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3213FA-2925-74D5-F189-7ACCDEDB0D67}"/>
              </a:ext>
            </a:extLst>
          </p:cNvPr>
          <p:cNvSpPr txBox="1"/>
          <p:nvPr/>
        </p:nvSpPr>
        <p:spPr>
          <a:xfrm rot="1664012">
            <a:off x="9720992" y="4918837"/>
            <a:ext cx="273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TensorFlow + </a:t>
            </a:r>
            <a:r>
              <a:rPr lang="en-US" i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Keras</a:t>
            </a:r>
            <a:endParaRPr lang="it-IT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EC0D6E5-BD1C-8CDB-5B7F-B8CBC62A154C}"/>
              </a:ext>
            </a:extLst>
          </p:cNvPr>
          <p:cNvCxnSpPr>
            <a:cxnSpLocks/>
          </p:cNvCxnSpPr>
          <p:nvPr/>
        </p:nvCxnSpPr>
        <p:spPr>
          <a:xfrm>
            <a:off x="1127434" y="1736858"/>
            <a:ext cx="0" cy="1110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4B89F02-2832-0427-F8E0-DF7352C2D5C8}"/>
              </a:ext>
            </a:extLst>
          </p:cNvPr>
          <p:cNvCxnSpPr>
            <a:cxnSpLocks/>
          </p:cNvCxnSpPr>
          <p:nvPr/>
        </p:nvCxnSpPr>
        <p:spPr>
          <a:xfrm>
            <a:off x="1126897" y="3811834"/>
            <a:ext cx="0" cy="1036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6E84AED-E5BC-7049-19DD-3FB452198FA1}"/>
              </a:ext>
            </a:extLst>
          </p:cNvPr>
          <p:cNvCxnSpPr>
            <a:cxnSpLocks/>
          </p:cNvCxnSpPr>
          <p:nvPr/>
        </p:nvCxnSpPr>
        <p:spPr>
          <a:xfrm>
            <a:off x="1797390" y="1453812"/>
            <a:ext cx="6651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18B5702-C97C-EF42-2CA0-5ED40748C7F7}"/>
              </a:ext>
            </a:extLst>
          </p:cNvPr>
          <p:cNvCxnSpPr>
            <a:cxnSpLocks/>
          </p:cNvCxnSpPr>
          <p:nvPr/>
        </p:nvCxnSpPr>
        <p:spPr>
          <a:xfrm>
            <a:off x="2115481" y="3309129"/>
            <a:ext cx="11799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7709C4A-ABE1-9A61-1040-FAB93AD3983B}"/>
              </a:ext>
            </a:extLst>
          </p:cNvPr>
          <p:cNvCxnSpPr>
            <a:cxnSpLocks/>
          </p:cNvCxnSpPr>
          <p:nvPr/>
        </p:nvCxnSpPr>
        <p:spPr>
          <a:xfrm flipV="1">
            <a:off x="4556434" y="1722414"/>
            <a:ext cx="875425" cy="15867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E69D52B8-623C-756E-B35D-C0216E46252E}"/>
              </a:ext>
            </a:extLst>
          </p:cNvPr>
          <p:cNvCxnSpPr>
            <a:cxnSpLocks/>
          </p:cNvCxnSpPr>
          <p:nvPr/>
        </p:nvCxnSpPr>
        <p:spPr>
          <a:xfrm>
            <a:off x="7286738" y="1366272"/>
            <a:ext cx="6803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A7E6672-AABB-40D9-FE16-A63AF72A71EB}"/>
              </a:ext>
            </a:extLst>
          </p:cNvPr>
          <p:cNvCxnSpPr>
            <a:cxnSpLocks/>
          </p:cNvCxnSpPr>
          <p:nvPr/>
        </p:nvCxnSpPr>
        <p:spPr>
          <a:xfrm>
            <a:off x="6226391" y="1778203"/>
            <a:ext cx="0" cy="1114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E63DF8-6BB9-A293-D32E-FDDB9D078315}"/>
              </a:ext>
            </a:extLst>
          </p:cNvPr>
          <p:cNvSpPr txBox="1"/>
          <p:nvPr/>
        </p:nvSpPr>
        <p:spPr>
          <a:xfrm rot="17947784">
            <a:off x="3800893" y="2227709"/>
            <a:ext cx="2120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Training data?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F1AA303-A8B8-F37F-EC8C-4553776774E8}"/>
              </a:ext>
            </a:extLst>
          </p:cNvPr>
          <p:cNvCxnSpPr>
            <a:cxnSpLocks/>
          </p:cNvCxnSpPr>
          <p:nvPr/>
        </p:nvCxnSpPr>
        <p:spPr>
          <a:xfrm>
            <a:off x="6226391" y="4015237"/>
            <a:ext cx="0" cy="1114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Parentesi graffa aperta 45">
            <a:extLst>
              <a:ext uri="{FF2B5EF4-FFF2-40B4-BE49-F238E27FC236}">
                <a16:creationId xmlns:a16="http://schemas.microsoft.com/office/drawing/2014/main" id="{88630E72-822C-39A1-5042-D83AC7C45166}"/>
              </a:ext>
            </a:extLst>
          </p:cNvPr>
          <p:cNvSpPr/>
          <p:nvPr/>
        </p:nvSpPr>
        <p:spPr>
          <a:xfrm>
            <a:off x="7132930" y="2896797"/>
            <a:ext cx="242282" cy="1082028"/>
          </a:xfrm>
          <a:prstGeom prst="leftBrace">
            <a:avLst>
              <a:gd name="adj1" fmla="val 4943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Parentesi graffa aperta 48">
            <a:extLst>
              <a:ext uri="{FF2B5EF4-FFF2-40B4-BE49-F238E27FC236}">
                <a16:creationId xmlns:a16="http://schemas.microsoft.com/office/drawing/2014/main" id="{42671F75-77DB-33FC-6BB8-8155D5D22A47}"/>
              </a:ext>
            </a:extLst>
          </p:cNvPr>
          <p:cNvSpPr/>
          <p:nvPr/>
        </p:nvSpPr>
        <p:spPr>
          <a:xfrm>
            <a:off x="7136379" y="5042567"/>
            <a:ext cx="242282" cy="1245521"/>
          </a:xfrm>
          <a:prstGeom prst="leftBrace">
            <a:avLst>
              <a:gd name="adj1" fmla="val 4943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CE52ED7-1E83-05A6-8608-50D74EFEF184}"/>
              </a:ext>
            </a:extLst>
          </p:cNvPr>
          <p:cNvCxnSpPr>
            <a:cxnSpLocks/>
          </p:cNvCxnSpPr>
          <p:nvPr/>
        </p:nvCxnSpPr>
        <p:spPr>
          <a:xfrm>
            <a:off x="4556434" y="3309129"/>
            <a:ext cx="8754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DE114786-DA79-8B22-556D-707481C639A1}"/>
              </a:ext>
            </a:extLst>
          </p:cNvPr>
          <p:cNvCxnSpPr>
            <a:cxnSpLocks/>
          </p:cNvCxnSpPr>
          <p:nvPr/>
        </p:nvCxnSpPr>
        <p:spPr>
          <a:xfrm>
            <a:off x="4556434" y="3309129"/>
            <a:ext cx="787695" cy="20782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37AD2427-BEA9-949F-AFA0-E29C600BAD90}"/>
              </a:ext>
            </a:extLst>
          </p:cNvPr>
          <p:cNvCxnSpPr>
            <a:cxnSpLocks/>
          </p:cNvCxnSpPr>
          <p:nvPr/>
        </p:nvCxnSpPr>
        <p:spPr>
          <a:xfrm flipV="1">
            <a:off x="1941709" y="3726070"/>
            <a:ext cx="1732463" cy="1525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864A0F9-4863-B694-B32C-34619ABC1A63}"/>
              </a:ext>
            </a:extLst>
          </p:cNvPr>
          <p:cNvSpPr txBox="1"/>
          <p:nvPr/>
        </p:nvSpPr>
        <p:spPr>
          <a:xfrm rot="19109480">
            <a:off x="1610051" y="4235269"/>
            <a:ext cx="2120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Supervised Learning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139B8AC-DFDB-AED2-E9CB-D34BF1DD7A66}"/>
              </a:ext>
            </a:extLst>
          </p:cNvPr>
          <p:cNvSpPr txBox="1"/>
          <p:nvPr/>
        </p:nvSpPr>
        <p:spPr>
          <a:xfrm>
            <a:off x="6226391" y="2011940"/>
            <a:ext cx="252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Hundreds</a:t>
            </a:r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annotated training data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3E467AF-35C8-5FC9-8E18-C0947739FCAA}"/>
              </a:ext>
            </a:extLst>
          </p:cNvPr>
          <p:cNvSpPr txBox="1"/>
          <p:nvPr/>
        </p:nvSpPr>
        <p:spPr>
          <a:xfrm>
            <a:off x="6232397" y="4283129"/>
            <a:ext cx="252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Thousands</a:t>
            </a:r>
            <a:r>
              <a:rPr lang="en-US" sz="16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annotated training data</a:t>
            </a:r>
            <a:endParaRPr lang="it-IT" sz="16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44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Arancione ross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7891</Words>
  <Application>Microsoft Office PowerPoint</Application>
  <PresentationFormat>Widescreen</PresentationFormat>
  <Paragraphs>1201</Paragraphs>
  <Slides>98</Slides>
  <Notes>0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Tema di Office</vt:lpstr>
      <vt:lpstr>3 Model</vt:lpstr>
      <vt:lpstr>Recalling the Machine Learning pipeline</vt:lpstr>
      <vt:lpstr>3.1 Machine Learning Tasks</vt:lpstr>
      <vt:lpstr>Machine Learning tasks</vt:lpstr>
      <vt:lpstr>Machine Learning tasks: Classification</vt:lpstr>
      <vt:lpstr>Machine Learning tasks</vt:lpstr>
      <vt:lpstr>Machine Learning tasks: Regression</vt:lpstr>
      <vt:lpstr>Machine Learning tasks</vt:lpstr>
      <vt:lpstr>Machine Learning tasks: Clustering</vt:lpstr>
      <vt:lpstr>Machine Learning tasks</vt:lpstr>
      <vt:lpstr>Example of Segmentation</vt:lpstr>
      <vt:lpstr>3.2 Classification through a set of explicitly programmed instructions</vt:lpstr>
      <vt:lpstr>Definitions</vt:lpstr>
      <vt:lpstr>Explicitly programmed instructions</vt:lpstr>
      <vt:lpstr>Examples</vt:lpstr>
      <vt:lpstr>Explicitly programmed instructions</vt:lpstr>
      <vt:lpstr>Limits of programmed instructions</vt:lpstr>
      <vt:lpstr>Limits of programmed instructions</vt:lpstr>
      <vt:lpstr>3.3 Classification with Machine Learning</vt:lpstr>
      <vt:lpstr>How can machine learn?</vt:lpstr>
      <vt:lpstr>How can machine learn?</vt:lpstr>
      <vt:lpstr>3.3.1 Support  Vector Machines</vt:lpstr>
      <vt:lpstr>Support Vector Machines (SVMs)</vt:lpstr>
      <vt:lpstr>Support Vector Machines (SVMs)</vt:lpstr>
      <vt:lpstr>Support Vector Machines (SVMs)</vt:lpstr>
      <vt:lpstr>Hands on SVMs</vt:lpstr>
      <vt:lpstr>3.3.2 Decision Trees</vt:lpstr>
      <vt:lpstr>Decision Tree</vt:lpstr>
      <vt:lpstr>Decision Tree</vt:lpstr>
      <vt:lpstr>Decision Tree: training</vt:lpstr>
      <vt:lpstr>3.3.3 Ensemble Methods</vt:lpstr>
      <vt:lpstr>Ensemble methods: combine linear classifiers</vt:lpstr>
      <vt:lpstr>Bagging vs Boosting</vt:lpstr>
      <vt:lpstr>Ensemble methods</vt:lpstr>
      <vt:lpstr>Ensemble methods</vt:lpstr>
      <vt:lpstr>Random Forest</vt:lpstr>
      <vt:lpstr>Adaboost</vt:lpstr>
      <vt:lpstr>3.4 Classification with Machine Learning  and  Feature Descriptors</vt:lpstr>
      <vt:lpstr>Feature Descriptors</vt:lpstr>
      <vt:lpstr>Feature Extraction</vt:lpstr>
      <vt:lpstr>Definitions</vt:lpstr>
      <vt:lpstr>Example of Feature Descriptor</vt:lpstr>
      <vt:lpstr>Histogram of Oriented Gradients (HOG)</vt:lpstr>
      <vt:lpstr>Histogram of Oriented Gradients (HOG)</vt:lpstr>
      <vt:lpstr>Histogram of Oriented Gradients (HOG)</vt:lpstr>
      <vt:lpstr>Local Binary Pattern (LBP)</vt:lpstr>
      <vt:lpstr>Local Binary Pattern (LBP)</vt:lpstr>
      <vt:lpstr>Local Binary Pattern (LBP)</vt:lpstr>
      <vt:lpstr>3.5 Classification with Deep Learning</vt:lpstr>
      <vt:lpstr>Definitions</vt:lpstr>
      <vt:lpstr>Neural Networks</vt:lpstr>
      <vt:lpstr>Artificial Neuron</vt:lpstr>
      <vt:lpstr>Activation functions </vt:lpstr>
      <vt:lpstr>An example of a working AN</vt:lpstr>
      <vt:lpstr>Linear vs Non-linear problems</vt:lpstr>
      <vt:lpstr>Artificial Neural Networks</vt:lpstr>
      <vt:lpstr>ANN typologies</vt:lpstr>
      <vt:lpstr>Neural Networks training</vt:lpstr>
      <vt:lpstr>Neural Networks training</vt:lpstr>
      <vt:lpstr>Neural Networks training: intuition</vt:lpstr>
      <vt:lpstr>DNN Training</vt:lpstr>
      <vt:lpstr>Softmax classification</vt:lpstr>
      <vt:lpstr>Cross Entropy</vt:lpstr>
      <vt:lpstr>DNN Training</vt:lpstr>
      <vt:lpstr>DNN Training</vt:lpstr>
      <vt:lpstr>DNN Training</vt:lpstr>
      <vt:lpstr>How to compute gradients</vt:lpstr>
      <vt:lpstr>Backpropagation</vt:lpstr>
      <vt:lpstr>Backpropagation</vt:lpstr>
      <vt:lpstr>Optimization procedure: a visual guide</vt:lpstr>
      <vt:lpstr>DNN training: summarizing</vt:lpstr>
      <vt:lpstr>Terminology in DNN training</vt:lpstr>
      <vt:lpstr>Learning Curves</vt:lpstr>
      <vt:lpstr>MLP in Scikit-Learn </vt:lpstr>
      <vt:lpstr>3.5.1 Convolutional Neural Networks </vt:lpstr>
      <vt:lpstr>Convolutional Neural Networks (CNNs)</vt:lpstr>
      <vt:lpstr>Convolutional Neural Networks (CNNs)</vt:lpstr>
      <vt:lpstr>Convolution with images</vt:lpstr>
      <vt:lpstr>Convolution with images</vt:lpstr>
      <vt:lpstr>PowerPoint Presentation</vt:lpstr>
      <vt:lpstr>CNN Architecture</vt:lpstr>
      <vt:lpstr>Convolutional layer</vt:lpstr>
      <vt:lpstr>PowerPoint Presentation</vt:lpstr>
      <vt:lpstr>Convolutional layer</vt:lpstr>
      <vt:lpstr>Pooling layer</vt:lpstr>
      <vt:lpstr>Other Layers</vt:lpstr>
      <vt:lpstr>CNN architectures: the layer organization</vt:lpstr>
      <vt:lpstr>Different ways to train CNNs</vt:lpstr>
      <vt:lpstr>3.6 Machine Learning  vs  Deep Learning</vt:lpstr>
      <vt:lpstr>Developing AI systems</vt:lpstr>
      <vt:lpstr>How to develop an AI project?</vt:lpstr>
      <vt:lpstr>Machine Learning vs Deep Learning</vt:lpstr>
      <vt:lpstr>Machine Learning vs Deep Learning</vt:lpstr>
      <vt:lpstr>Hardware for Deep Learning</vt:lpstr>
      <vt:lpstr>Training DNNs…</vt:lpstr>
      <vt:lpstr>Hardware purchase for DL</vt:lpstr>
      <vt:lpstr>Hardware for DL: in-house vs external solutions</vt:lpstr>
      <vt:lpstr>The end(?) of our AI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Borghi</dc:creator>
  <cp:lastModifiedBy>Guido Borghi</cp:lastModifiedBy>
  <cp:revision>148</cp:revision>
  <dcterms:created xsi:type="dcterms:W3CDTF">2021-05-25T10:25:44Z</dcterms:created>
  <dcterms:modified xsi:type="dcterms:W3CDTF">2024-05-03T16:11:55Z</dcterms:modified>
</cp:coreProperties>
</file>